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handoutMasterIdLst>
    <p:handoutMasterId r:id="rId63"/>
  </p:handoutMasterIdLst>
  <p:sldIdLst>
    <p:sldId id="464" r:id="rId5"/>
    <p:sldId id="3832" r:id="rId6"/>
    <p:sldId id="260" r:id="rId7"/>
    <p:sldId id="275" r:id="rId8"/>
    <p:sldId id="298" r:id="rId9"/>
    <p:sldId id="270" r:id="rId10"/>
    <p:sldId id="3837" r:id="rId11"/>
    <p:sldId id="3838" r:id="rId12"/>
    <p:sldId id="269" r:id="rId13"/>
    <p:sldId id="315" r:id="rId14"/>
    <p:sldId id="272" r:id="rId15"/>
    <p:sldId id="273" r:id="rId16"/>
    <p:sldId id="277" r:id="rId17"/>
    <p:sldId id="271" r:id="rId18"/>
    <p:sldId id="281" r:id="rId19"/>
    <p:sldId id="283" r:id="rId20"/>
    <p:sldId id="278" r:id="rId21"/>
    <p:sldId id="279" r:id="rId22"/>
    <p:sldId id="280" r:id="rId23"/>
    <p:sldId id="282" r:id="rId24"/>
    <p:sldId id="274" r:id="rId25"/>
    <p:sldId id="284" r:id="rId26"/>
    <p:sldId id="3834" r:id="rId27"/>
    <p:sldId id="3840"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3835" r:id="rId42"/>
    <p:sldId id="3841" r:id="rId43"/>
    <p:sldId id="299" r:id="rId44"/>
    <p:sldId id="258"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836" r:id="rId59"/>
    <p:sldId id="3842" r:id="rId60"/>
    <p:sldId id="3833" r:id="rId61"/>
  </p:sldIdLst>
  <p:sldSz cx="12192000" cy="6858000"/>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89288C-9BF8-4465-965F-3E592879D511}">
          <p14:sldIdLst>
            <p14:sldId id="464"/>
            <p14:sldId id="3832"/>
            <p14:sldId id="260"/>
            <p14:sldId id="275"/>
            <p14:sldId id="298"/>
            <p14:sldId id="270"/>
            <p14:sldId id="3837"/>
            <p14:sldId id="3838"/>
            <p14:sldId id="269"/>
            <p14:sldId id="315"/>
            <p14:sldId id="272"/>
            <p14:sldId id="273"/>
            <p14:sldId id="277"/>
            <p14:sldId id="271"/>
            <p14:sldId id="281"/>
            <p14:sldId id="283"/>
            <p14:sldId id="278"/>
            <p14:sldId id="279"/>
            <p14:sldId id="280"/>
            <p14:sldId id="282"/>
            <p14:sldId id="274"/>
            <p14:sldId id="284"/>
            <p14:sldId id="3834"/>
            <p14:sldId id="3840"/>
            <p14:sldId id="285"/>
            <p14:sldId id="286"/>
            <p14:sldId id="287"/>
            <p14:sldId id="288"/>
            <p14:sldId id="289"/>
            <p14:sldId id="290"/>
            <p14:sldId id="291"/>
            <p14:sldId id="292"/>
            <p14:sldId id="293"/>
            <p14:sldId id="294"/>
            <p14:sldId id="295"/>
            <p14:sldId id="296"/>
            <p14:sldId id="297"/>
            <p14:sldId id="3835"/>
            <p14:sldId id="3841"/>
            <p14:sldId id="299"/>
            <p14:sldId id="258"/>
            <p14:sldId id="302"/>
            <p14:sldId id="303"/>
            <p14:sldId id="304"/>
            <p14:sldId id="305"/>
            <p14:sldId id="306"/>
            <p14:sldId id="307"/>
            <p14:sldId id="308"/>
            <p14:sldId id="309"/>
            <p14:sldId id="310"/>
            <p14:sldId id="311"/>
            <p14:sldId id="312"/>
            <p14:sldId id="313"/>
            <p14:sldId id="314"/>
            <p14:sldId id="3836"/>
            <p14:sldId id="3842"/>
            <p14:sldId id="3833"/>
          </p14:sldIdLst>
        </p14:section>
      </p14:sectionLst>
    </p:ext>
    <p:ext uri="{EFAFB233-063F-42B5-8137-9DF3F51BA10A}">
      <p15:sldGuideLst xmlns:p15="http://schemas.microsoft.com/office/powerpoint/2012/main">
        <p15:guide id="1" pos="4992" userDrawn="1">
          <p15:clr>
            <a:srgbClr val="A4A3A4"/>
          </p15:clr>
        </p15:guide>
        <p15:guide id="2" orient="horz" pos="21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7772C6D8-7CC4-C768-CE14-C3219879F556}" name="SEPULVEDA Edgar" initials="SE" userId="S::edgar.sepulveda@hexagon.com::f1c32494-3796-4ed8-90bd-e53aae2b31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LA" lastIdx="95" clrIdx="0">
    <p:extLst>
      <p:ext uri="{19B8F6BF-5375-455C-9EA6-DF929625EA0E}">
        <p15:presenceInfo xmlns:p15="http://schemas.microsoft.com/office/powerpoint/2012/main" userId="S::amelia.linton@hexagon.com::5347cd64-fddb-4386-953c-2e1fcc4b0670" providerId="AD"/>
      </p:ext>
    </p:extLst>
  </p:cmAuthor>
  <p:cmAuthor id="2" name="HIRTZ Barbara" initials="HB" lastIdx="1" clrIdx="1">
    <p:extLst>
      <p:ext uri="{19B8F6BF-5375-455C-9EA6-DF929625EA0E}">
        <p15:presenceInfo xmlns:p15="http://schemas.microsoft.com/office/powerpoint/2012/main" userId="S::barbara.hirtz@hexagon.com::c5084cd7-4688-48b2-a54e-1b3c208b60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84CB78"/>
    <a:srgbClr val="099AB5"/>
    <a:srgbClr val="50B39E"/>
    <a:srgbClr val="3090A3"/>
    <a:srgbClr val="A5CF67"/>
    <a:srgbClr val="509E2F"/>
    <a:srgbClr val="005B70"/>
    <a:srgbClr val="ED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7BEB2-1AD0-0331-599F-9C3E9879C868}" v="3" dt="2022-08-16T15:29:43.120"/>
    <p1510:client id="{85331CBF-E6A1-FFC9-392C-6C1E0868D35C}" v="24" dt="2022-08-16T22:06:07.405"/>
    <p1510:client id="{A88BE6E9-7E80-46D6-A1AE-4CE70D932D18}" v="27" dt="2022-08-16T00:44:11.404"/>
    <p1510:client id="{BB717C01-8CA5-CCA7-25A6-97AA89BD329E}" v="241" dt="2022-08-16T16:10:40.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67" autoAdjust="0"/>
  </p:normalViewPr>
  <p:slideViewPr>
    <p:cSldViewPr snapToGrid="0">
      <p:cViewPr varScale="1">
        <p:scale>
          <a:sx n="106" d="100"/>
          <a:sy n="106" d="100"/>
        </p:scale>
        <p:origin x="756" y="102"/>
      </p:cViewPr>
      <p:guideLst>
        <p:guide pos="4992"/>
        <p:guide orient="horz" pos="21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Number of units</c:v>
                </c:pt>
              </c:strCache>
            </c:strRef>
          </c:cat>
          <c:val>
            <c:numRef>
              <c:f>Sheet1!$B$2</c:f>
              <c:numCache>
                <c:formatCode>General</c:formatCode>
                <c:ptCount val="1"/>
                <c:pt idx="0">
                  <c:v>3390</c:v>
                </c:pt>
              </c:numCache>
            </c:numRef>
          </c:val>
          <c:extLst>
            <c:ext xmlns:c16="http://schemas.microsoft.com/office/drawing/2014/chart" uri="{C3380CC4-5D6E-409C-BE32-E72D297353CC}">
              <c16:uniqueId val="{00000000-4911-4687-8975-3BE6596E7570}"/>
            </c:ext>
          </c:extLst>
        </c:ser>
        <c:ser>
          <c:idx val="1"/>
          <c:order val="1"/>
          <c:tx>
            <c:strRef>
              <c:f>Sheet1!$C$1</c:f>
              <c:strCache>
                <c:ptCount val="1"/>
                <c:pt idx="0">
                  <c:v>HP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Number of units</c:v>
                </c:pt>
              </c:strCache>
            </c:strRef>
          </c:cat>
          <c:val>
            <c:numRef>
              <c:f>Sheet1!$C$2</c:f>
              <c:numCache>
                <c:formatCode>General</c:formatCode>
                <c:ptCount val="1"/>
                <c:pt idx="0">
                  <c:v>991</c:v>
                </c:pt>
              </c:numCache>
            </c:numRef>
          </c:val>
          <c:extLst>
            <c:ext xmlns:c16="http://schemas.microsoft.com/office/drawing/2014/chart" uri="{C3380CC4-5D6E-409C-BE32-E72D297353CC}">
              <c16:uniqueId val="{00000001-4911-4687-8975-3BE6596E7570}"/>
            </c:ext>
          </c:extLst>
        </c:ser>
        <c:dLbls>
          <c:showLegendKey val="0"/>
          <c:showVal val="0"/>
          <c:showCatName val="0"/>
          <c:showSerName val="0"/>
          <c:showPercent val="0"/>
          <c:showBubbleSize val="0"/>
        </c:dLbls>
        <c:gapWidth val="219"/>
        <c:overlap val="100"/>
        <c:axId val="1638877304"/>
        <c:axId val="1638868776"/>
      </c:barChart>
      <c:catAx>
        <c:axId val="1638877304"/>
        <c:scaling>
          <c:orientation val="minMax"/>
        </c:scaling>
        <c:delete val="1"/>
        <c:axPos val="b"/>
        <c:numFmt formatCode="General" sourceLinked="1"/>
        <c:majorTickMark val="none"/>
        <c:minorTickMark val="none"/>
        <c:tickLblPos val="nextTo"/>
        <c:crossAx val="1638868776"/>
        <c:crosses val="autoZero"/>
        <c:auto val="1"/>
        <c:lblAlgn val="ctr"/>
        <c:lblOffset val="100"/>
        <c:noMultiLvlLbl val="0"/>
      </c:catAx>
      <c:valAx>
        <c:axId val="16388687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38877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E14765-C6A0-6946-9531-2DB999950C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D4E8C9D-3FD3-7648-BF65-028D7C5A5E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E6388B-1C86-ED4E-AF7D-E6D54EFBC830}" type="datetimeFigureOut">
              <a:rPr lang="en-US" smtClean="0"/>
              <a:t>10/8/2022</a:t>
            </a:fld>
            <a:endParaRPr lang="en-US"/>
          </a:p>
        </p:txBody>
      </p:sp>
      <p:sp>
        <p:nvSpPr>
          <p:cNvPr id="4" name="Footer Placeholder 3">
            <a:extLst>
              <a:ext uri="{FF2B5EF4-FFF2-40B4-BE49-F238E27FC236}">
                <a16:creationId xmlns:a16="http://schemas.microsoft.com/office/drawing/2014/main" id="{8AD9B593-F95F-9A4D-9954-10698D1B92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Confidential</a:t>
            </a:r>
          </a:p>
        </p:txBody>
      </p:sp>
      <p:sp>
        <p:nvSpPr>
          <p:cNvPr id="5" name="Slide Number Placeholder 4">
            <a:extLst>
              <a:ext uri="{FF2B5EF4-FFF2-40B4-BE49-F238E27FC236}">
                <a16:creationId xmlns:a16="http://schemas.microsoft.com/office/drawing/2014/main" id="{C2EBFCB1-BC00-8441-95BA-D7F73769F3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05F0EA-199E-9444-8401-A922057F82DE}" type="slidenum">
              <a:rPr lang="en-US" smtClean="0"/>
              <a:t>‹#›</a:t>
            </a:fld>
            <a:endParaRPr lang="en-US"/>
          </a:p>
        </p:txBody>
      </p:sp>
    </p:spTree>
    <p:extLst>
      <p:ext uri="{BB962C8B-B14F-4D97-AF65-F5344CB8AC3E}">
        <p14:creationId xmlns:p14="http://schemas.microsoft.com/office/powerpoint/2010/main" val="276762415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9521E-1A11-CA4D-967D-8D9244BC70EB}"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Confidential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5857B-6BAE-944B-AAB1-ECC8570D1349}" type="slidenum">
              <a:rPr lang="en-US" smtClean="0"/>
              <a:t>‹#›</a:t>
            </a:fld>
            <a:endParaRPr lang="en-US"/>
          </a:p>
        </p:txBody>
      </p:sp>
    </p:spTree>
    <p:extLst>
      <p:ext uri="{BB962C8B-B14F-4D97-AF65-F5344CB8AC3E}">
        <p14:creationId xmlns:p14="http://schemas.microsoft.com/office/powerpoint/2010/main" val="403313143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US"/>
              <a:t>Confidential</a:t>
            </a:r>
          </a:p>
        </p:txBody>
      </p:sp>
      <p:sp>
        <p:nvSpPr>
          <p:cNvPr id="5" name="Slide Number Placeholder 4"/>
          <p:cNvSpPr>
            <a:spLocks noGrp="1"/>
          </p:cNvSpPr>
          <p:nvPr>
            <p:ph type="sldNum" sz="quarter" idx="5"/>
          </p:nvPr>
        </p:nvSpPr>
        <p:spPr/>
        <p:txBody>
          <a:bodyPr/>
          <a:lstStyle/>
          <a:p>
            <a:fld id="{0DB5857B-6BAE-944B-AAB1-ECC8570D1349}" type="slidenum">
              <a:rPr lang="en-US" smtClean="0"/>
              <a:t>3</a:t>
            </a:fld>
            <a:endParaRPr lang="en-US"/>
          </a:p>
        </p:txBody>
      </p:sp>
    </p:spTree>
    <p:extLst>
      <p:ext uri="{BB962C8B-B14F-4D97-AF65-F5344CB8AC3E}">
        <p14:creationId xmlns:p14="http://schemas.microsoft.com/office/powerpoint/2010/main" val="179030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Over 4,000 active OP pro units in the world. The majority of them are Low precision.</a:t>
            </a:r>
          </a:p>
          <a:p>
            <a:r>
              <a:rPr lang="en-AU" dirty="0"/>
              <a:t>More than half of our units are trucks (58%). The next largest is dozers, followed by shovel. ‘Others’ we aren’t sure of.</a:t>
            </a:r>
          </a:p>
        </p:txBody>
      </p:sp>
      <p:sp>
        <p:nvSpPr>
          <p:cNvPr id="4" name="Footer Placeholder 3"/>
          <p:cNvSpPr>
            <a:spLocks noGrp="1"/>
          </p:cNvSpPr>
          <p:nvPr>
            <p:ph type="ftr" sz="quarter" idx="4"/>
          </p:nvPr>
        </p:nvSpPr>
        <p:spPr/>
        <p:txBody>
          <a:bodyPr/>
          <a:lstStyle/>
          <a:p>
            <a:r>
              <a:rPr lang="en-US"/>
              <a:t>Confidential</a:t>
            </a:r>
          </a:p>
        </p:txBody>
      </p:sp>
      <p:sp>
        <p:nvSpPr>
          <p:cNvPr id="5" name="Slide Number Placeholder 4"/>
          <p:cNvSpPr>
            <a:spLocks noGrp="1"/>
          </p:cNvSpPr>
          <p:nvPr>
            <p:ph type="sldNum" sz="quarter" idx="5"/>
          </p:nvPr>
        </p:nvSpPr>
        <p:spPr/>
        <p:txBody>
          <a:bodyPr/>
          <a:lstStyle/>
          <a:p>
            <a:fld id="{0DB5857B-6BAE-944B-AAB1-ECC8570D1349}" type="slidenum">
              <a:rPr lang="en-US" smtClean="0"/>
              <a:t>7</a:t>
            </a:fld>
            <a:endParaRPr lang="en-US"/>
          </a:p>
        </p:txBody>
      </p:sp>
    </p:spTree>
    <p:extLst>
      <p:ext uri="{BB962C8B-B14F-4D97-AF65-F5344CB8AC3E}">
        <p14:creationId xmlns:p14="http://schemas.microsoft.com/office/powerpoint/2010/main" val="4577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40% of our active hubs are UHP. This is a legacy hardware which is being replaced with Core. Only 27% of our hubs are core, so we actually have nearly three quarters of our hubs are legacy hardware.</a:t>
            </a:r>
          </a:p>
          <a:p>
            <a:r>
              <a:rPr lang="en-AU" dirty="0"/>
              <a:t>Panels are more difficult to identify due to configuration of the devices not being clear, which is why we have 36% unknown.</a:t>
            </a:r>
          </a:p>
        </p:txBody>
      </p:sp>
      <p:sp>
        <p:nvSpPr>
          <p:cNvPr id="4" name="Footer Placeholder 3"/>
          <p:cNvSpPr>
            <a:spLocks noGrp="1"/>
          </p:cNvSpPr>
          <p:nvPr>
            <p:ph type="ftr" sz="quarter" idx="4"/>
          </p:nvPr>
        </p:nvSpPr>
        <p:spPr/>
        <p:txBody>
          <a:bodyPr/>
          <a:lstStyle/>
          <a:p>
            <a:r>
              <a:rPr lang="en-US"/>
              <a:t>Confidential</a:t>
            </a:r>
          </a:p>
        </p:txBody>
      </p:sp>
      <p:sp>
        <p:nvSpPr>
          <p:cNvPr id="5" name="Slide Number Placeholder 4"/>
          <p:cNvSpPr>
            <a:spLocks noGrp="1"/>
          </p:cNvSpPr>
          <p:nvPr>
            <p:ph type="sldNum" sz="quarter" idx="5"/>
          </p:nvPr>
        </p:nvSpPr>
        <p:spPr/>
        <p:txBody>
          <a:bodyPr/>
          <a:lstStyle/>
          <a:p>
            <a:fld id="{0DB5857B-6BAE-944B-AAB1-ECC8570D1349}" type="slidenum">
              <a:rPr lang="en-US" smtClean="0"/>
              <a:t>8</a:t>
            </a:fld>
            <a:endParaRPr lang="en-US"/>
          </a:p>
        </p:txBody>
      </p:sp>
    </p:spTree>
    <p:extLst>
      <p:ext uri="{BB962C8B-B14F-4D97-AF65-F5344CB8AC3E}">
        <p14:creationId xmlns:p14="http://schemas.microsoft.com/office/powerpoint/2010/main" val="1666848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57</a:t>
            </a:fld>
            <a:endParaRPr lang="en-US"/>
          </a:p>
        </p:txBody>
      </p:sp>
    </p:spTree>
    <p:extLst>
      <p:ext uri="{BB962C8B-B14F-4D97-AF65-F5344CB8AC3E}">
        <p14:creationId xmlns:p14="http://schemas.microsoft.com/office/powerpoint/2010/main" val="1274066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612253015"/>
      </p:ext>
    </p:extLst>
  </p:cSld>
  <p:clrMapOvr>
    <a:masterClrMapping/>
  </p:clrMapOvr>
  <p:extLst>
    <p:ext uri="{DCECCB84-F9BA-43D5-87BE-67443E8EF086}">
      <p15:sldGuideLst xmlns:p15="http://schemas.microsoft.com/office/powerpoint/2012/main">
        <p15:guide id="1" orient="horz" pos="21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560681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88849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308352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userDrawn="1">
          <p15:clr>
            <a:srgbClr val="FBAE40"/>
          </p15:clr>
        </p15:guide>
        <p15:guide id="4"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855616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0843080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9024764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103834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010823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2648002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34283694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79603578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3381361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24762940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922901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4202912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1245070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771598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883581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055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4156358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62224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9708709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2975412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3780718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361042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2857195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526412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187592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41001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96390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650715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980442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821464277"/>
      </p:ext>
    </p:extLst>
  </p:cSld>
  <p:clrMap bg1="lt1" tx1="dk1" bg2="lt2" tx2="dk2" accent1="accent1" accent2="accent2" accent3="accent3" accent4="accent4" accent5="accent5" accent6="accent6" hlink="hlink" folHlink="folHlink"/>
  <p:sldLayoutIdLst>
    <p:sldLayoutId id="2147483690" r:id="rId1"/>
    <p:sldLayoutId id="2147483814" r:id="rId2"/>
    <p:sldLayoutId id="2147483806" r:id="rId3"/>
    <p:sldLayoutId id="2147483807" r:id="rId4"/>
    <p:sldLayoutId id="2147483809" r:id="rId5"/>
    <p:sldLayoutId id="2147483808" r:id="rId6"/>
    <p:sldLayoutId id="2147483810" r:id="rId7"/>
    <p:sldLayoutId id="2147483811" r:id="rId8"/>
    <p:sldLayoutId id="2147483791" r:id="rId9"/>
    <p:sldLayoutId id="2147483777" r:id="rId10"/>
    <p:sldLayoutId id="2147483698" r:id="rId11"/>
    <p:sldLayoutId id="2147483654" r:id="rId12"/>
    <p:sldLayoutId id="2147483812" r:id="rId13"/>
    <p:sldLayoutId id="2147483813" r:id="rId14"/>
    <p:sldLayoutId id="2147483795" r:id="rId15"/>
    <p:sldLayoutId id="2147483796" r:id="rId16"/>
    <p:sldLayoutId id="2147483797" r:id="rId17"/>
    <p:sldLayoutId id="2147483798" r:id="rId18"/>
    <p:sldLayoutId id="2147483799" r:id="rId19"/>
    <p:sldLayoutId id="2147483801" r:id="rId20"/>
    <p:sldLayoutId id="2147483802" r:id="rId21"/>
    <p:sldLayoutId id="2147483804" r:id="rId22"/>
    <p:sldLayoutId id="2147483803" r:id="rId23"/>
    <p:sldLayoutId id="2147483805" r:id="rId24"/>
    <p:sldLayoutId id="2147483775" r:id="rId25"/>
    <p:sldLayoutId id="2147483776" r:id="rId26"/>
    <p:sldLayoutId id="2147483743" r:id="rId27"/>
    <p:sldLayoutId id="2147483749" r:id="rId28"/>
    <p:sldLayoutId id="2147483755" r:id="rId29"/>
    <p:sldLayoutId id="2147483759" r:id="rId30"/>
    <p:sldLayoutId id="2147483761" r:id="rId31"/>
    <p:sldLayoutId id="2147483748" r:id="rId32"/>
    <p:sldLayoutId id="2147483815"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84" userDrawn="1">
          <p15:clr>
            <a:srgbClr val="F26B43"/>
          </p15:clr>
        </p15:guide>
        <p15:guide id="4" pos="7296" userDrawn="1">
          <p15:clr>
            <a:srgbClr val="F26B43"/>
          </p15:clr>
        </p15:guide>
        <p15:guide id="5" orient="horz" pos="384" userDrawn="1">
          <p15:clr>
            <a:srgbClr val="F26B43"/>
          </p15:clr>
        </p15:guide>
        <p15:guide id="6" orient="horz" pos="3936" userDrawn="1">
          <p15:clr>
            <a:srgbClr val="F26B43"/>
          </p15:clr>
        </p15:guide>
        <p15:guide id="7" orient="horz" pos="4008" userDrawn="1">
          <p15:clr>
            <a:srgbClr val="F26B43"/>
          </p15:clr>
        </p15:guide>
        <p15:guide id="8" orient="horz" pos="3696" userDrawn="1">
          <p15:clr>
            <a:srgbClr val="F26B43"/>
          </p15:clr>
        </p15:guide>
        <p15:guide id="9" orient="horz" pos="960" userDrawn="1">
          <p15:clr>
            <a:srgbClr val="F26B43"/>
          </p15:clr>
        </p15:guide>
        <p15:guide id="10" orient="horz" pos="864" userDrawn="1">
          <p15:clr>
            <a:srgbClr val="F26B43"/>
          </p15:clr>
        </p15:guide>
        <p15:guide id="11" orient="horz" pos="6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2.xml"/><Relationship Id="rId5" Type="http://schemas.openxmlformats.org/officeDocument/2006/relationships/image" Target="../media/image61.tiff"/><Relationship Id="rId4" Type="http://schemas.openxmlformats.org/officeDocument/2006/relationships/image" Target="../media/image60.tiff"/></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2.tiff"/><Relationship Id="rId1" Type="http://schemas.openxmlformats.org/officeDocument/2006/relationships/slideLayout" Target="../slideLayouts/slideLayout12.xml"/><Relationship Id="rId5" Type="http://schemas.openxmlformats.org/officeDocument/2006/relationships/image" Target="../media/image59.tiff"/><Relationship Id="rId4" Type="http://schemas.openxmlformats.org/officeDocument/2006/relationships/image" Target="../media/image58.tiff"/></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minalytics.hexagonmining.com/dashboard/mineoperate-install-base" TargetMode="Externa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hyperlink" Target="https://minalytics.hexagonmining.com/dashboard/mineoperate-install-base" TargetMode="Externa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Program </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Overview</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Field Hardware Overview</a:t>
            </a:r>
            <a:endParaRPr lang="en-US" sz="3200" b="1" dirty="0">
              <a:solidFill>
                <a:schemeClr val="tx2">
                  <a:lumMod val="50000"/>
                </a:schemeClr>
              </a:solidFill>
              <a:latin typeface="Open Sans"/>
              <a:ea typeface="Open Sans"/>
              <a:cs typeface="Open Sans"/>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716644" y="5186682"/>
            <a:ext cx="3948613"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48867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348008168"/>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JPS Module</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JPS module is a GPS augmentation system for use in deep pits where GPS coverage is an issue.  It is available in a single or dual receiver version and is used in conjunction with a Core hub, UHP hub or MCS module.  There is also a single receiver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LocataLite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module that is used to create the JPS ground based constellation.  JPS uses fixed and mobile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LocataLite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units to create a ground based constellation that uses 2.4GHz signals to provide position information in addition to GPS.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2" name="Picture 1">
            <a:extLst>
              <a:ext uri="{FF2B5EF4-FFF2-40B4-BE49-F238E27FC236}">
                <a16:creationId xmlns:a16="http://schemas.microsoft.com/office/drawing/2014/main" id="{A522759C-510B-4352-99FA-7B06666C41E7}"/>
              </a:ext>
            </a:extLst>
          </p:cNvPr>
          <p:cNvPicPr>
            <a:picLocks noChangeAspect="1"/>
          </p:cNvPicPr>
          <p:nvPr/>
        </p:nvPicPr>
        <p:blipFill>
          <a:blip r:embed="rId2"/>
          <a:stretch>
            <a:fillRect/>
          </a:stretch>
        </p:blipFill>
        <p:spPr>
          <a:xfrm>
            <a:off x="2868555" y="3023423"/>
            <a:ext cx="3901361" cy="2493954"/>
          </a:xfrm>
          <a:prstGeom prst="rect">
            <a:avLst/>
          </a:prstGeom>
        </p:spPr>
      </p:pic>
      <p:pic>
        <p:nvPicPr>
          <p:cNvPr id="6" name="Picture 2" descr="C:\projects\Mining\Product Management\Jps\06 Market\02 Publications\JSPT-Rendered-w-Black-Connect_dp etchd.png">
            <a:extLst>
              <a:ext uri="{FF2B5EF4-FFF2-40B4-BE49-F238E27FC236}">
                <a16:creationId xmlns:a16="http://schemas.microsoft.com/office/drawing/2014/main" id="{03EA0F9A-37EE-4C55-A562-1F774E4E5AF4}"/>
              </a:ext>
            </a:extLst>
          </p:cNvPr>
          <p:cNvPicPr>
            <a:picLocks noChangeAspect="1" noChangeArrowheads="1"/>
          </p:cNvPicPr>
          <p:nvPr/>
        </p:nvPicPr>
        <p:blipFill>
          <a:blip r:embed="rId3" cstate="screen"/>
          <a:srcRect/>
          <a:stretch>
            <a:fillRect/>
          </a:stretch>
        </p:blipFill>
        <p:spPr bwMode="auto">
          <a:xfrm>
            <a:off x="7439015" y="3023423"/>
            <a:ext cx="3374825" cy="2493954"/>
          </a:xfrm>
          <a:prstGeom prst="rect">
            <a:avLst/>
          </a:prstGeom>
          <a:noFill/>
        </p:spPr>
      </p:pic>
    </p:spTree>
    <p:extLst>
      <p:ext uri="{BB962C8B-B14F-4D97-AF65-F5344CB8AC3E}">
        <p14:creationId xmlns:p14="http://schemas.microsoft.com/office/powerpoint/2010/main" val="13540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301770640"/>
              </p:ext>
            </p:extLst>
          </p:nvPr>
        </p:nvGraphicFramePr>
        <p:xfrm>
          <a:off x="612396" y="1149292"/>
          <a:ext cx="10870543" cy="4716283"/>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0392">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Display 12</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Display 12, sometimes referred to as the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Jsmart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Panel is an off the shelf display with an Intel Atom E3826 dual core CPU and an Intel HD graphics Gen 7 Graphics Processing Unit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an 8GB,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CFast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card that is accessible via a cover on the top of the screen.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2 Ethernet, 2 USB and one serial port with M12 connectors.  There are also a number of other ports that are not used by any Hexagon Mining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an input voltage range of 10-34V DC allowing it to be connected to the same supply as the Core or UHP hub.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screen is IP 65 rated with an operating temperature range of -25°C to +70°C and has a VESA 75 footprint allowing our standard RAM mounts to be used for mounting.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Typically, the Display 12 is only installed on HP drills, shovels and excavators.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9" name="Picture 8" descr="A picture containing monitor, clock&#10;&#10;Description automatically generated">
            <a:extLst>
              <a:ext uri="{FF2B5EF4-FFF2-40B4-BE49-F238E27FC236}">
                <a16:creationId xmlns:a16="http://schemas.microsoft.com/office/drawing/2014/main" id="{07B5E9EE-BCBC-484B-9702-8BC152D7E516}"/>
              </a:ext>
            </a:extLst>
          </p:cNvPr>
          <p:cNvPicPr>
            <a:picLocks noChangeAspect="1"/>
          </p:cNvPicPr>
          <p:nvPr/>
        </p:nvPicPr>
        <p:blipFill>
          <a:blip r:embed="rId2"/>
          <a:stretch>
            <a:fillRect/>
          </a:stretch>
        </p:blipFill>
        <p:spPr>
          <a:xfrm>
            <a:off x="3557237" y="3374686"/>
            <a:ext cx="2877119" cy="2334022"/>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11AD63F4-DFA2-4359-A1A2-B28630A47C92}"/>
              </a:ext>
            </a:extLst>
          </p:cNvPr>
          <p:cNvPicPr>
            <a:picLocks noChangeAspect="1"/>
          </p:cNvPicPr>
          <p:nvPr/>
        </p:nvPicPr>
        <p:blipFill>
          <a:blip r:embed="rId3"/>
          <a:stretch>
            <a:fillRect/>
          </a:stretch>
        </p:blipFill>
        <p:spPr>
          <a:xfrm>
            <a:off x="8341475" y="3066538"/>
            <a:ext cx="2075444" cy="2642170"/>
          </a:xfrm>
          <a:prstGeom prst="rect">
            <a:avLst/>
          </a:prstGeom>
        </p:spPr>
      </p:pic>
    </p:spTree>
    <p:extLst>
      <p:ext uri="{BB962C8B-B14F-4D97-AF65-F5344CB8AC3E}">
        <p14:creationId xmlns:p14="http://schemas.microsoft.com/office/powerpoint/2010/main" val="2330894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402649221"/>
              </p:ext>
            </p:extLst>
          </p:nvPr>
        </p:nvGraphicFramePr>
        <p:xfrm>
          <a:off x="612396" y="1149292"/>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Display 9</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Display 9 is an off the shelf display with an Intel Atom E3826 dual core CPU and an Intel HD graphics Gen 7 Graphics Processing Unit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an 8GB,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CFast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card that is accessible via a cover on the top of the screen.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2 Ethernet, 2 USB ports with M12 connectors.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an input voltage range of 10-34V DC allowing it to be connected to the same supply as the Core or UHP hub.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screen is IP 65 rated with an operating temperature range of -25°C to +70°C and has a VESA 75 footprint allowing our standard RAM mounts to be used for mounting.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 capacitive touch screen that is more responsive and less prone to damage that the resistive touch screen of the Display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Typically, the Display 9 is installed on HP dozers and all LP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4" name="Picture 3" descr="A picture containing monitor, indoor, microwave, sitting&#10;&#10;Description automatically generated">
            <a:extLst>
              <a:ext uri="{FF2B5EF4-FFF2-40B4-BE49-F238E27FC236}">
                <a16:creationId xmlns:a16="http://schemas.microsoft.com/office/drawing/2014/main" id="{9B0A1606-645E-43C0-8CB3-8ED9D637B749}"/>
              </a:ext>
            </a:extLst>
          </p:cNvPr>
          <p:cNvPicPr>
            <a:picLocks noChangeAspect="1"/>
          </p:cNvPicPr>
          <p:nvPr/>
        </p:nvPicPr>
        <p:blipFill>
          <a:blip r:embed="rId2"/>
          <a:stretch>
            <a:fillRect/>
          </a:stretch>
        </p:blipFill>
        <p:spPr>
          <a:xfrm>
            <a:off x="3160467" y="3607206"/>
            <a:ext cx="2854439" cy="2125071"/>
          </a:xfrm>
          <a:prstGeom prst="rect">
            <a:avLst/>
          </a:prstGeom>
        </p:spPr>
      </p:pic>
    </p:spTree>
    <p:extLst>
      <p:ext uri="{BB962C8B-B14F-4D97-AF65-F5344CB8AC3E}">
        <p14:creationId xmlns:p14="http://schemas.microsoft.com/office/powerpoint/2010/main" val="2151424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4C64-3A3C-4F6A-91B2-72F13DF674E6}"/>
              </a:ext>
            </a:extLst>
          </p:cNvPr>
          <p:cNvSpPr>
            <a:spLocks noGrp="1"/>
          </p:cNvSpPr>
          <p:nvPr>
            <p:ph type="body" sz="quarter" idx="11"/>
          </p:nvPr>
        </p:nvSpPr>
        <p:spPr/>
        <p:txBody>
          <a:bodyPr/>
          <a:lstStyle/>
          <a:p>
            <a:r>
              <a:rPr lang="en-GB" dirty="0"/>
              <a:t>Legacy MineOperate Hardware</a:t>
            </a:r>
          </a:p>
        </p:txBody>
      </p:sp>
    </p:spTree>
    <p:extLst>
      <p:ext uri="{BB962C8B-B14F-4D97-AF65-F5344CB8AC3E}">
        <p14:creationId xmlns:p14="http://schemas.microsoft.com/office/powerpoint/2010/main" val="3122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3078798940"/>
              </p:ext>
            </p:extLst>
          </p:nvPr>
        </p:nvGraphicFramePr>
        <p:xfrm>
          <a:off x="612396" y="1082185"/>
          <a:ext cx="10870543" cy="4900004"/>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150933">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14644">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2309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UHP Hub</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UHP hub is a purpose designed and built unit that has both LP and HP variants with a Dual core 733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Mhz</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CPU, VGA Display with USB, 802.11 b/g/n Wi-Fi, single (LP) or dual (HP) GNSS receivers, 3 Ethernet ports, 2 CAN ports, 3 RS232 Serial ports, 2 RS232/RS422/RS485 ports, 5 Digital inputs, 2 Digital outputs and 1 USB 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 wide 9-36V DC input power range that allows it to be used without specific power supplies.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 physical footprint of 32.3cm x 22.8cm x 9.9cm and a weight of 3.811 kg making mounting inside the cabs of some machines difficult.  It is IP67 rated with an operating temperature range of -40°C to +60°C allowing it to be outside where required.  It uses a variety of military, M12, TNC and N connectors.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LP variants are quickly identifiable by the light grey color while the HP variants are also easy to identify with a red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Production of the UHP has ceased and end of life was announced in 2019 with repairs to be continued until December of 2022 or until parts are no longer available.  The UHP has been replaced by the Core 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9" name="Picture 8" descr="A close up of electronics&#10;&#10;Description automatically generated">
            <a:extLst>
              <a:ext uri="{FF2B5EF4-FFF2-40B4-BE49-F238E27FC236}">
                <a16:creationId xmlns:a16="http://schemas.microsoft.com/office/drawing/2014/main" id="{8B586234-A9D3-432D-913C-663F3E784AAF}"/>
              </a:ext>
            </a:extLst>
          </p:cNvPr>
          <p:cNvPicPr>
            <a:picLocks noChangeAspect="1"/>
          </p:cNvPicPr>
          <p:nvPr/>
        </p:nvPicPr>
        <p:blipFill>
          <a:blip r:embed="rId2"/>
          <a:stretch>
            <a:fillRect/>
          </a:stretch>
        </p:blipFill>
        <p:spPr>
          <a:xfrm>
            <a:off x="3330304" y="3579005"/>
            <a:ext cx="2919494" cy="2053063"/>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701ACBC4-4605-43C8-9664-DCAD79BBDEBB}"/>
              </a:ext>
            </a:extLst>
          </p:cNvPr>
          <p:cNvPicPr>
            <a:picLocks noChangeAspect="1"/>
          </p:cNvPicPr>
          <p:nvPr/>
        </p:nvPicPr>
        <p:blipFill>
          <a:blip r:embed="rId3"/>
          <a:stretch>
            <a:fillRect/>
          </a:stretch>
        </p:blipFill>
        <p:spPr>
          <a:xfrm>
            <a:off x="7575038" y="3579005"/>
            <a:ext cx="2785336" cy="2053063"/>
          </a:xfrm>
          <a:prstGeom prst="rect">
            <a:avLst/>
          </a:prstGeom>
        </p:spPr>
      </p:pic>
    </p:spTree>
    <p:extLst>
      <p:ext uri="{BB962C8B-B14F-4D97-AF65-F5344CB8AC3E}">
        <p14:creationId xmlns:p14="http://schemas.microsoft.com/office/powerpoint/2010/main" val="2114343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190920854"/>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Module</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module is a purpose designed and built unit that has variants with W-Fi, 4G Cellular or both for communications.  It has a 400Mhz CPU, 1 802.11 b/g/n Wi-Fi, 4G Cellular, 1 GNSS receiver, 1 Ethernet port, 2 RS232 ports, 2 CAN ports, 2 Digital inputs, 1 Digital output and 1 USB 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has a wide 9-36V DC input power range that allows it to be used without specific power supplies.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was designed as a low cost unit for mobile asset tracking or the 4G variant could be used in conjunction with a UHP for sites that want cellular 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Production of the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module has ceased and end of life was announced in 2019 with repairs to be continued until December of 2022 or until parts are no longer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dirty="0"/>
              <a:t>Current MineOperate Hardware</a:t>
            </a:r>
          </a:p>
        </p:txBody>
      </p:sp>
      <p:pic>
        <p:nvPicPr>
          <p:cNvPr id="4" name="Picture 3" descr="A close up of a device&#10;&#10;Description automatically generated">
            <a:extLst>
              <a:ext uri="{FF2B5EF4-FFF2-40B4-BE49-F238E27FC236}">
                <a16:creationId xmlns:a16="http://schemas.microsoft.com/office/drawing/2014/main" id="{7F6F1024-CC0A-4775-A5E2-82698817CE04}"/>
              </a:ext>
            </a:extLst>
          </p:cNvPr>
          <p:cNvPicPr>
            <a:picLocks noChangeAspect="1"/>
          </p:cNvPicPr>
          <p:nvPr/>
        </p:nvPicPr>
        <p:blipFill>
          <a:blip r:embed="rId2"/>
          <a:stretch>
            <a:fillRect/>
          </a:stretch>
        </p:blipFill>
        <p:spPr>
          <a:xfrm>
            <a:off x="2868876" y="3364985"/>
            <a:ext cx="2768525" cy="2266661"/>
          </a:xfrm>
          <a:prstGeom prst="rect">
            <a:avLst/>
          </a:prstGeom>
        </p:spPr>
      </p:pic>
    </p:spTree>
    <p:extLst>
      <p:ext uri="{BB962C8B-B14F-4D97-AF65-F5344CB8AC3E}">
        <p14:creationId xmlns:p14="http://schemas.microsoft.com/office/powerpoint/2010/main" val="2071781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075055786"/>
              </p:ext>
            </p:extLst>
          </p:nvPr>
        </p:nvGraphicFramePr>
        <p:xfrm>
          <a:off x="612396" y="1149292"/>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Mojo7</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Mojo7 is purpose designed and built all-in-one computer and display with a resistive touch screen.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GPS, 1 Ethernet port, 2 RS232 ports, 2 CAN ports, 1 Digital input, 1 Digital output and 1 USB 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 wide 9-36V DC input power range that allows it to be used without specific power supplies.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was designed as a low cost fleet monitoring product with connection to external communications 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been paired with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module to provide Wi-Fi or Cellular 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Production of the Mojo7 has ceased and end of life was announced in 2019 with repairs to be continued until December of 2022 or until parts are no longer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6" name="Picture 5">
            <a:extLst>
              <a:ext uri="{FF2B5EF4-FFF2-40B4-BE49-F238E27FC236}">
                <a16:creationId xmlns:a16="http://schemas.microsoft.com/office/drawing/2014/main" id="{7DFA008A-01DD-4140-B1F9-2BBDE01C1733}"/>
              </a:ext>
            </a:extLst>
          </p:cNvPr>
          <p:cNvPicPr/>
          <p:nvPr/>
        </p:nvPicPr>
        <p:blipFill>
          <a:blip r:embed="rId2">
            <a:extLst>
              <a:ext uri="{28A0092B-C50C-407E-A947-70E740481C1C}">
                <a14:useLocalDpi xmlns:a14="http://schemas.microsoft.com/office/drawing/2010/main" val="0"/>
              </a:ext>
            </a:extLst>
          </a:blip>
          <a:stretch>
            <a:fillRect/>
          </a:stretch>
        </p:blipFill>
        <p:spPr>
          <a:xfrm>
            <a:off x="2964897" y="3402807"/>
            <a:ext cx="2680894" cy="2305901"/>
          </a:xfrm>
          <a:prstGeom prst="rect">
            <a:avLst/>
          </a:prstGeom>
        </p:spPr>
      </p:pic>
    </p:spTree>
    <p:extLst>
      <p:ext uri="{BB962C8B-B14F-4D97-AF65-F5344CB8AC3E}">
        <p14:creationId xmlns:p14="http://schemas.microsoft.com/office/powerpoint/2010/main" val="2379730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78391893"/>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MCS Module</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MCS module was a purpose designed and built unit with a 733Mhz CPU, a single 802.11 b/g Wi-Fi, single or dual GNSS receivers, 1 Ethernet port, 1 CAN port, 3 RS232 Serial ports, 1 RS232/RS422/RS485 port, 5 Digital inputs, 2 Digital outputs, Quadrature encoder port and LVDS display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was designed for HP systems with the single GNSS version for use on dozers and the dual GNSS version for use on drills, shovels and excavators.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Production of the MCS has ceased and end of life was announced in 2016 with repairs to be continued until December of 2018 or until parts are no longer available.  The MCS was replaced by the UHP 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Obsolete </a:t>
            </a:r>
            <a:r>
              <a:rPr lang="en-US" err="1"/>
              <a:t>MineOperate</a:t>
            </a:r>
            <a:r>
              <a:rPr lang="en-US"/>
              <a:t> Hardware</a:t>
            </a:r>
          </a:p>
        </p:txBody>
      </p:sp>
      <p:pic>
        <p:nvPicPr>
          <p:cNvPr id="6" name="Picture 5" descr="A close up of a box&#10;&#10;Description automatically generated">
            <a:extLst>
              <a:ext uri="{FF2B5EF4-FFF2-40B4-BE49-F238E27FC236}">
                <a16:creationId xmlns:a16="http://schemas.microsoft.com/office/drawing/2014/main" id="{7F1637AC-8CDF-4CF4-B454-819236F5D393}"/>
              </a:ext>
            </a:extLst>
          </p:cNvPr>
          <p:cNvPicPr>
            <a:picLocks noChangeAspect="1"/>
          </p:cNvPicPr>
          <p:nvPr/>
        </p:nvPicPr>
        <p:blipFill>
          <a:blip r:embed="rId2"/>
          <a:stretch>
            <a:fillRect/>
          </a:stretch>
        </p:blipFill>
        <p:spPr>
          <a:xfrm>
            <a:off x="2936364" y="3469683"/>
            <a:ext cx="3461769" cy="1846277"/>
          </a:xfrm>
          <a:prstGeom prst="rect">
            <a:avLst/>
          </a:prstGeom>
        </p:spPr>
      </p:pic>
    </p:spTree>
    <p:extLst>
      <p:ext uri="{BB962C8B-B14F-4D97-AF65-F5344CB8AC3E}">
        <p14:creationId xmlns:p14="http://schemas.microsoft.com/office/powerpoint/2010/main" val="87091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473837104"/>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 Comms LP Module</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JS Comms LP hub was a purpose designed and built unit with a 733Mhz CPU, single 802.11 b/g Wi-Fi, 1 Ethernet port, 1 RS232 port, 2 RS232/422/485 ports, 1 digital input, 1 USB port and VGA display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GPS was available via the use of an external GPS receiver with a serial connection to the hub.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was designed for use in low precision (LP) fleet management solutions and was originally used with a </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Xenarc</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screen, but this was later replaced with the 8.4” Planar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Production of the JS Comms LP hub has ceased, and end of life was announced in 2016 with repairs to be continued until December of 2018 or until parts are no longer available. The JS Comms LP hub was replaced by the UHP LP 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Obsolete </a:t>
            </a:r>
            <a:r>
              <a:rPr lang="en-US" err="1"/>
              <a:t>MineOperate</a:t>
            </a:r>
            <a:r>
              <a:rPr lang="en-US"/>
              <a:t> Hardware</a:t>
            </a:r>
          </a:p>
        </p:txBody>
      </p:sp>
      <p:pic>
        <p:nvPicPr>
          <p:cNvPr id="4" name="Picture 3" descr="A circuit board&#10;&#10;Description automatically generated">
            <a:extLst>
              <a:ext uri="{FF2B5EF4-FFF2-40B4-BE49-F238E27FC236}">
                <a16:creationId xmlns:a16="http://schemas.microsoft.com/office/drawing/2014/main" id="{FFE0BA03-F4C1-4C24-B22A-D29F7E555762}"/>
              </a:ext>
            </a:extLst>
          </p:cNvPr>
          <p:cNvPicPr>
            <a:picLocks noChangeAspect="1"/>
          </p:cNvPicPr>
          <p:nvPr/>
        </p:nvPicPr>
        <p:blipFill>
          <a:blip r:embed="rId2"/>
          <a:stretch>
            <a:fillRect/>
          </a:stretch>
        </p:blipFill>
        <p:spPr>
          <a:xfrm>
            <a:off x="3011206" y="3346033"/>
            <a:ext cx="2718475" cy="2404620"/>
          </a:xfrm>
          <a:prstGeom prst="rect">
            <a:avLst/>
          </a:prstGeom>
        </p:spPr>
      </p:pic>
    </p:spTree>
    <p:extLst>
      <p:ext uri="{BB962C8B-B14F-4D97-AF65-F5344CB8AC3E}">
        <p14:creationId xmlns:p14="http://schemas.microsoft.com/office/powerpoint/2010/main" val="389100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812240204"/>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 Comms HP Module</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JS Comms HP hub was a purpose designed and built unit that had dual GNSS receivers, a quadrature encoder port and USB 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was designed to be connected to a JS Comms LP hub to provide a high precision (HP) functionality for dozers, shovel and excavators.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Production of the JS Comms HP hub has ceased, and end of life was announced in 2016 with repairs to be continued until December of 2018 or until parts are no longer available. The JS Comms HP hub was replaced by the UHP HP 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Obsolete </a:t>
            </a:r>
            <a:r>
              <a:rPr lang="en-US" err="1"/>
              <a:t>MineOperate</a:t>
            </a:r>
            <a:r>
              <a:rPr lang="en-US"/>
              <a:t> Hardware</a:t>
            </a:r>
          </a:p>
        </p:txBody>
      </p:sp>
      <p:pic>
        <p:nvPicPr>
          <p:cNvPr id="6" name="Picture 5" descr="A close up of a device&#10;&#10;Description automatically generated">
            <a:extLst>
              <a:ext uri="{FF2B5EF4-FFF2-40B4-BE49-F238E27FC236}">
                <a16:creationId xmlns:a16="http://schemas.microsoft.com/office/drawing/2014/main" id="{56881E14-BD76-467D-B54C-BC6BCE365FA6}"/>
              </a:ext>
            </a:extLst>
          </p:cNvPr>
          <p:cNvPicPr>
            <a:picLocks noChangeAspect="1"/>
          </p:cNvPicPr>
          <p:nvPr/>
        </p:nvPicPr>
        <p:blipFill>
          <a:blip r:embed="rId2"/>
          <a:stretch>
            <a:fillRect/>
          </a:stretch>
        </p:blipFill>
        <p:spPr>
          <a:xfrm>
            <a:off x="2970892" y="3429000"/>
            <a:ext cx="2549838" cy="2180111"/>
          </a:xfrm>
          <a:prstGeom prst="rect">
            <a:avLst/>
          </a:prstGeom>
        </p:spPr>
      </p:pic>
    </p:spTree>
    <p:extLst>
      <p:ext uri="{BB962C8B-B14F-4D97-AF65-F5344CB8AC3E}">
        <p14:creationId xmlns:p14="http://schemas.microsoft.com/office/powerpoint/2010/main" val="185696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757130"/>
          </a:xfrm>
        </p:spPr>
        <p:txBody>
          <a:bodyPr wrap="square" lIns="0" tIns="45720" rIns="0" bIns="45720" anchor="t">
            <a:spAutoFit/>
          </a:bodyPr>
          <a:lstStyle/>
          <a:p>
            <a:r>
              <a:rPr lang="en-GB" sz="2400" dirty="0">
                <a:latin typeface="Arial"/>
                <a:cs typeface="Arial"/>
              </a:rPr>
              <a:t>This session shows MineOperate hardware, external sensors and antennas and details some hardware configurations.</a:t>
            </a:r>
            <a:endParaRPr lang="en-AU" sz="2400"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sz="2800"/>
              <a:t>Purpose</a:t>
            </a:r>
            <a:endParaRPr lang="en-AU" sz="280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526100" cy="3769735"/>
          </a:xfrm>
        </p:spPr>
        <p:txBody>
          <a:bodyPr lIns="0" tIns="0" rIns="0" bIns="0" anchor="t">
            <a:normAutofit lnSpcReduction="10000"/>
          </a:bodyPr>
          <a:lstStyle/>
          <a:p>
            <a:pPr marL="0" indent="0" fontAlgn="base">
              <a:buNone/>
            </a:pPr>
            <a:r>
              <a:rPr lang="en-GB" sz="2600" b="0" i="0" u="none" strike="noStrike" dirty="0">
                <a:effectLst/>
                <a:latin typeface="Arial"/>
                <a:cs typeface="Arial"/>
              </a:rPr>
              <a:t>At the end of this module, you will:</a:t>
            </a:r>
            <a:endParaRPr lang="en-US" dirty="0">
              <a:latin typeface="Arial"/>
              <a:cs typeface="Arial"/>
            </a:endParaRPr>
          </a:p>
          <a:p>
            <a:pPr marL="0" indent="0">
              <a:buNone/>
            </a:pPr>
            <a:endParaRPr lang="en-US" sz="2600" dirty="0">
              <a:latin typeface="Arial"/>
              <a:cs typeface="Arial"/>
            </a:endParaRPr>
          </a:p>
          <a:p>
            <a:r>
              <a:rPr lang="en-US" sz="2600" dirty="0">
                <a:latin typeface="Arial"/>
                <a:cs typeface="Arial"/>
              </a:rPr>
              <a:t>know current and legacy </a:t>
            </a:r>
            <a:r>
              <a:rPr lang="en-US" sz="2600" dirty="0" err="1">
                <a:latin typeface="Arial"/>
                <a:cs typeface="Arial"/>
              </a:rPr>
              <a:t>MineOperate</a:t>
            </a:r>
            <a:r>
              <a:rPr lang="en-US" sz="2600" dirty="0">
                <a:latin typeface="Arial"/>
                <a:cs typeface="Arial"/>
              </a:rPr>
              <a:t> hardware</a:t>
            </a:r>
            <a:r>
              <a:rPr lang="en-US" sz="2600" b="0" i="0" dirty="0">
                <a:effectLst/>
                <a:latin typeface="Arial"/>
                <a:cs typeface="Arial"/>
              </a:rPr>
              <a:t>​</a:t>
            </a:r>
            <a:r>
              <a:rPr lang="en-US" sz="2600" dirty="0">
                <a:latin typeface="Arial"/>
                <a:cs typeface="Arial"/>
              </a:rPr>
              <a:t>.</a:t>
            </a:r>
            <a:endParaRPr lang="en-US" dirty="0">
              <a:latin typeface="Arial"/>
              <a:cs typeface="Arial"/>
            </a:endParaRPr>
          </a:p>
          <a:p>
            <a:endParaRPr lang="en-US" sz="2600" dirty="0">
              <a:latin typeface="Arial"/>
              <a:cs typeface="Arial"/>
            </a:endParaRPr>
          </a:p>
          <a:p>
            <a:r>
              <a:rPr lang="en-US" sz="2600" dirty="0">
                <a:latin typeface="Arial"/>
                <a:cs typeface="Arial"/>
              </a:rPr>
              <a:t>know current external sensors and antennas.</a:t>
            </a:r>
          </a:p>
          <a:p>
            <a:endParaRPr lang="en-US" sz="2600" dirty="0">
              <a:latin typeface="Arial"/>
              <a:cs typeface="Arial"/>
            </a:endParaRPr>
          </a:p>
          <a:p>
            <a:r>
              <a:rPr lang="en-US" sz="2600" dirty="0">
                <a:latin typeface="Arial"/>
                <a:cs typeface="Arial"/>
              </a:rPr>
              <a:t>check some hardware configurations.</a:t>
            </a: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11657" y="1837765"/>
            <a:ext cx="4970743" cy="4045871"/>
          </a:xfrm>
        </p:spPr>
      </p:pic>
    </p:spTree>
    <p:extLst>
      <p:ext uri="{BB962C8B-B14F-4D97-AF65-F5344CB8AC3E}">
        <p14:creationId xmlns:p14="http://schemas.microsoft.com/office/powerpoint/2010/main" val="383274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054238412"/>
              </p:ext>
            </p:extLst>
          </p:nvPr>
        </p:nvGraphicFramePr>
        <p:xfrm>
          <a:off x="612396" y="1107347"/>
          <a:ext cx="10870544" cy="4724672"/>
        </p:xfrm>
        <a:graphic>
          <a:graphicData uri="http://schemas.openxmlformats.org/drawingml/2006/table">
            <a:tbl>
              <a:tblPr firstRow="1" bandRow="1">
                <a:tableStyleId>{5C22544A-7EE6-4342-B048-85BDC9FD1C3A}</a:tableStyleId>
              </a:tblPr>
              <a:tblGrid>
                <a:gridCol w="2034552">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12” Planar Screen</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12” Planar screen is an off the shelf VGA display with an infra red touch screen and internal buzzer.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is used with the UHP hubs and JS Comms LP hubs.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is powered from the hub it is connected to via a single screen cable.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one large circular connector on the rear and brightness controls on the front of the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This was the standard display used with all HP systems until the introduction of the Display 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Whilst we still have stock of this display the supplier is no longer manufacturing the display and end of life was announced in 2016 with repairs to be continued until December of 2018 or until parts are no longer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12” Planar screen was replaced by the Display 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Obsolete </a:t>
            </a:r>
            <a:r>
              <a:rPr lang="en-US" err="1"/>
              <a:t>MineOperate</a:t>
            </a:r>
            <a:r>
              <a:rPr lang="en-US"/>
              <a:t> Hardware</a:t>
            </a:r>
          </a:p>
        </p:txBody>
      </p:sp>
      <p:pic>
        <p:nvPicPr>
          <p:cNvPr id="4" name="Picture 3" descr="A picture containing monitor, computer, sitting, screen&#10;&#10;Description automatically generated">
            <a:extLst>
              <a:ext uri="{FF2B5EF4-FFF2-40B4-BE49-F238E27FC236}">
                <a16:creationId xmlns:a16="http://schemas.microsoft.com/office/drawing/2014/main" id="{EFD7FD75-897C-479E-AC9A-3311165A38DE}"/>
              </a:ext>
            </a:extLst>
          </p:cNvPr>
          <p:cNvPicPr>
            <a:picLocks noChangeAspect="1"/>
          </p:cNvPicPr>
          <p:nvPr/>
        </p:nvPicPr>
        <p:blipFill>
          <a:blip r:embed="rId2"/>
          <a:stretch>
            <a:fillRect/>
          </a:stretch>
        </p:blipFill>
        <p:spPr>
          <a:xfrm>
            <a:off x="2975981" y="3619570"/>
            <a:ext cx="2090969" cy="2056055"/>
          </a:xfrm>
          <a:prstGeom prst="rect">
            <a:avLst/>
          </a:prstGeom>
        </p:spPr>
      </p:pic>
    </p:spTree>
    <p:extLst>
      <p:ext uri="{BB962C8B-B14F-4D97-AF65-F5344CB8AC3E}">
        <p14:creationId xmlns:p14="http://schemas.microsoft.com/office/powerpoint/2010/main" val="401309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887147657"/>
              </p:ext>
            </p:extLst>
          </p:nvPr>
        </p:nvGraphicFramePr>
        <p:xfrm>
          <a:off x="612396" y="1149291"/>
          <a:ext cx="10870543" cy="4647500"/>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27050">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1501">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218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8.4” Planar Screen</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8.4” Planar screen is an off the shelf VGA display with an infra red touch screen and internal speaker.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is used with the UHP hubs and JS Comms LP hubs.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is powered from the hub it is connected to via a single screen cable.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one large circular connector on the rear and brightness controls on the front of the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This was the standard display used with all LP systems until the introduction of the Display 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Whilst we still have stock of this display the supplier is no longer manufacturing the display and end of life was announced in 2019 with repairs to be continued until December of 2022 or until parts are no longer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4" name="Picture 3" descr="A close up of a screen&#10;&#10;Description automatically generated">
            <a:extLst>
              <a:ext uri="{FF2B5EF4-FFF2-40B4-BE49-F238E27FC236}">
                <a16:creationId xmlns:a16="http://schemas.microsoft.com/office/drawing/2014/main" id="{5F823695-1DEE-40CA-900D-BCD36678CAD1}"/>
              </a:ext>
            </a:extLst>
          </p:cNvPr>
          <p:cNvPicPr>
            <a:picLocks noChangeAspect="1"/>
          </p:cNvPicPr>
          <p:nvPr/>
        </p:nvPicPr>
        <p:blipFill>
          <a:blip r:embed="rId2"/>
          <a:stretch>
            <a:fillRect/>
          </a:stretch>
        </p:blipFill>
        <p:spPr>
          <a:xfrm>
            <a:off x="3801890" y="3578884"/>
            <a:ext cx="2455675" cy="2129825"/>
          </a:xfrm>
          <a:prstGeom prst="rect">
            <a:avLst/>
          </a:prstGeom>
        </p:spPr>
      </p:pic>
      <p:pic>
        <p:nvPicPr>
          <p:cNvPr id="7" name="Picture 6" descr="A close up of electronics&#10;&#10;Description automatically generated">
            <a:extLst>
              <a:ext uri="{FF2B5EF4-FFF2-40B4-BE49-F238E27FC236}">
                <a16:creationId xmlns:a16="http://schemas.microsoft.com/office/drawing/2014/main" id="{02748501-D44B-42B1-8709-FB775146B736}"/>
              </a:ext>
            </a:extLst>
          </p:cNvPr>
          <p:cNvPicPr>
            <a:picLocks noChangeAspect="1"/>
          </p:cNvPicPr>
          <p:nvPr/>
        </p:nvPicPr>
        <p:blipFill>
          <a:blip r:embed="rId3"/>
          <a:stretch>
            <a:fillRect/>
          </a:stretch>
        </p:blipFill>
        <p:spPr>
          <a:xfrm>
            <a:off x="6833985" y="3578884"/>
            <a:ext cx="2371777" cy="1828840"/>
          </a:xfrm>
          <a:prstGeom prst="rect">
            <a:avLst/>
          </a:prstGeom>
        </p:spPr>
      </p:pic>
    </p:spTree>
    <p:extLst>
      <p:ext uri="{BB962C8B-B14F-4D97-AF65-F5344CB8AC3E}">
        <p14:creationId xmlns:p14="http://schemas.microsoft.com/office/powerpoint/2010/main" val="1816686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784330943"/>
              </p:ext>
            </p:extLst>
          </p:nvPr>
        </p:nvGraphicFramePr>
        <p:xfrm>
          <a:off x="612396" y="1107347"/>
          <a:ext cx="10870544" cy="4724672"/>
        </p:xfrm>
        <a:graphic>
          <a:graphicData uri="http://schemas.openxmlformats.org/drawingml/2006/table">
            <a:tbl>
              <a:tblPr firstRow="1" bandRow="1">
                <a:tableStyleId>{5C22544A-7EE6-4342-B048-85BDC9FD1C3A}</a:tableStyleId>
              </a:tblPr>
              <a:tblGrid>
                <a:gridCol w="2034552">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DSE Screen</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DSE screen is an off the shelf LVDS display with a resistive touch screen.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is used with the MCS module and was available in a 8” and 10” 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is powered from the hub it is connected to via a single screen cable.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one small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Lemo</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connector on the rear and mounting holes for a small RMA mount.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supplier is no longer manufacturing the display and end of life was announced in 2016 with repairs to be continued until December of 2018 or until parts are no longer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Obsolete </a:t>
            </a:r>
            <a:r>
              <a:rPr lang="en-US" err="1"/>
              <a:t>MineOperate</a:t>
            </a:r>
            <a:r>
              <a:rPr lang="en-US"/>
              <a:t> Hardware</a:t>
            </a:r>
          </a:p>
        </p:txBody>
      </p:sp>
      <p:pic>
        <p:nvPicPr>
          <p:cNvPr id="2" name="Picture 1">
            <a:extLst>
              <a:ext uri="{FF2B5EF4-FFF2-40B4-BE49-F238E27FC236}">
                <a16:creationId xmlns:a16="http://schemas.microsoft.com/office/drawing/2014/main" id="{F1499A65-6438-44E6-8572-42FC985B9F74}"/>
              </a:ext>
            </a:extLst>
          </p:cNvPr>
          <p:cNvPicPr>
            <a:picLocks noChangeAspect="1"/>
          </p:cNvPicPr>
          <p:nvPr/>
        </p:nvPicPr>
        <p:blipFill>
          <a:blip r:embed="rId2"/>
          <a:stretch>
            <a:fillRect/>
          </a:stretch>
        </p:blipFill>
        <p:spPr>
          <a:xfrm>
            <a:off x="3009900" y="3149585"/>
            <a:ext cx="3086100" cy="2505075"/>
          </a:xfrm>
          <a:prstGeom prst="rect">
            <a:avLst/>
          </a:prstGeom>
        </p:spPr>
      </p:pic>
    </p:spTree>
    <p:extLst>
      <p:ext uri="{BB962C8B-B14F-4D97-AF65-F5344CB8AC3E}">
        <p14:creationId xmlns:p14="http://schemas.microsoft.com/office/powerpoint/2010/main" val="2912174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err="1">
                <a:latin typeface="Arial"/>
                <a:cs typeface="Arial"/>
              </a:rPr>
              <a:t>MineOperate</a:t>
            </a:r>
            <a:r>
              <a:rPr lang="en-US" dirty="0">
                <a:latin typeface="Arial"/>
                <a:cs typeface="Arial"/>
              </a:rPr>
              <a:t> Hardware - Questions</a:t>
            </a:r>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979264" cy="4506913"/>
          </a:xfrm>
        </p:spPr>
        <p:txBody>
          <a:bodyPr lIns="0" tIns="0" rIns="0" bIns="0" anchor="t"/>
          <a:lstStyle/>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Core hub </a:t>
            </a:r>
            <a:r>
              <a:rPr lang="en-GB" dirty="0">
                <a:latin typeface="Arial"/>
                <a:cs typeface="Arial"/>
              </a:rPr>
              <a:t>has both LP and HP variants.</a:t>
            </a:r>
            <a:endParaRPr lang="en-GB" dirty="0">
              <a:solidFill>
                <a:schemeClr val="accent5"/>
              </a:solidFill>
            </a:endParaRPr>
          </a:p>
          <a:p>
            <a:pPr marL="342900" indent="-342900">
              <a:buAutoNum type="arabicPeriod"/>
            </a:pPr>
            <a:r>
              <a:rPr lang="en-GB" dirty="0">
                <a:solidFill>
                  <a:srgbClr val="FF0000"/>
                </a:solidFill>
                <a:latin typeface="Arial"/>
                <a:cs typeface="Arial"/>
              </a:rPr>
              <a:t>True or False </a:t>
            </a:r>
            <a:r>
              <a:rPr lang="en-GB" dirty="0">
                <a:latin typeface="Arial"/>
                <a:cs typeface="Arial"/>
              </a:rPr>
              <a:t>Production of the UHP has ceased and end of life was announced in 2019.</a:t>
            </a:r>
            <a:endParaRPr lang="en-GB" dirty="0">
              <a:solidFill>
                <a:schemeClr val="tx1"/>
              </a:solidFill>
              <a:latin typeface="Arial"/>
              <a:cs typeface="Aria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Production of the </a:t>
            </a:r>
            <a:r>
              <a:rPr lang="en-US" dirty="0" err="1">
                <a:solidFill>
                  <a:schemeClr val="tx1"/>
                </a:solidFill>
                <a:latin typeface="Arial"/>
                <a:cs typeface="Arial"/>
              </a:rPr>
              <a:t>Jasset</a:t>
            </a:r>
            <a:r>
              <a:rPr lang="en-US" dirty="0">
                <a:solidFill>
                  <a:schemeClr val="tx1"/>
                </a:solidFill>
                <a:latin typeface="Arial"/>
                <a:cs typeface="Arial"/>
              </a:rPr>
              <a:t> module continues until December of 2022.</a:t>
            </a:r>
            <a:endParaRPr lang="en-GB" dirty="0">
              <a:solidFill>
                <a:schemeClr val="tx1"/>
              </a:solidFill>
              <a:latin typeface="Arial"/>
              <a:cs typeface="Aria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JPS uses fixed and mobile </a:t>
            </a:r>
            <a:r>
              <a:rPr lang="en-US" dirty="0" err="1">
                <a:solidFill>
                  <a:schemeClr val="tx1"/>
                </a:solidFill>
                <a:latin typeface="Arial"/>
                <a:cs typeface="Arial"/>
              </a:rPr>
              <a:t>LocataLite</a:t>
            </a:r>
            <a:r>
              <a:rPr lang="en-US" dirty="0">
                <a:solidFill>
                  <a:schemeClr val="tx1"/>
                </a:solidFill>
                <a:latin typeface="Arial"/>
                <a:cs typeface="Arial"/>
              </a:rPr>
              <a:t> units to create a ground based constellation that uses 2.4GHz signals to provide position information.</a:t>
            </a:r>
            <a:endParaRPr lang="en-US" dirty="0">
              <a:solidFill>
                <a:schemeClr val="tx1"/>
              </a:solidFil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Hexagon Mining systems use Display 12 serial and can ports.</a:t>
            </a: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89641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err="1">
                <a:latin typeface="Arial"/>
                <a:cs typeface="Arial"/>
              </a:rPr>
              <a:t>MineOperate</a:t>
            </a:r>
            <a:r>
              <a:rPr lang="en-US" dirty="0">
                <a:latin typeface="Arial"/>
                <a:cs typeface="Arial"/>
              </a:rPr>
              <a:t> Hardware - Answers to Questions</a:t>
            </a:r>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979264" cy="4506913"/>
          </a:xfrm>
        </p:spPr>
        <p:txBody>
          <a:bodyPr lIns="0" tIns="0" rIns="0" bIns="0" anchor="t"/>
          <a:lstStyle/>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Core hub </a:t>
            </a:r>
            <a:r>
              <a:rPr lang="en-GB" dirty="0">
                <a:latin typeface="Arial"/>
                <a:cs typeface="Arial"/>
              </a:rPr>
              <a:t>has both LP and HP variants. </a:t>
            </a:r>
            <a:r>
              <a:rPr lang="en-GB" dirty="0">
                <a:solidFill>
                  <a:schemeClr val="accent5"/>
                </a:solidFill>
                <a:latin typeface="Arial"/>
                <a:cs typeface="Arial"/>
              </a:rPr>
              <a:t>True</a:t>
            </a:r>
            <a:endParaRPr lang="en-GB" dirty="0">
              <a:solidFill>
                <a:schemeClr val="accent5"/>
              </a:solidFill>
            </a:endParaRPr>
          </a:p>
          <a:p>
            <a:pPr marL="342900" indent="-342900">
              <a:buAutoNum type="arabicPeriod"/>
            </a:pPr>
            <a:r>
              <a:rPr lang="en-GB" dirty="0">
                <a:solidFill>
                  <a:srgbClr val="FF0000"/>
                </a:solidFill>
                <a:latin typeface="Arial"/>
                <a:cs typeface="Arial"/>
              </a:rPr>
              <a:t>True or False </a:t>
            </a:r>
            <a:r>
              <a:rPr lang="en-GB" dirty="0">
                <a:latin typeface="Arial"/>
                <a:cs typeface="Arial"/>
              </a:rPr>
              <a:t>Production of the UHP has ceased and end of life was announced in 2019. </a:t>
            </a:r>
            <a:r>
              <a:rPr lang="en-GB" dirty="0">
                <a:solidFill>
                  <a:schemeClr val="accent5"/>
                </a:solidFill>
                <a:latin typeface="Arial"/>
                <a:cs typeface="Arial"/>
              </a:rPr>
              <a:t>True</a:t>
            </a: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Production of the </a:t>
            </a:r>
            <a:r>
              <a:rPr lang="en-US" dirty="0" err="1">
                <a:solidFill>
                  <a:schemeClr val="tx1"/>
                </a:solidFill>
                <a:latin typeface="Arial"/>
                <a:cs typeface="Arial"/>
              </a:rPr>
              <a:t>Jasset</a:t>
            </a:r>
            <a:r>
              <a:rPr lang="en-US" dirty="0">
                <a:solidFill>
                  <a:schemeClr val="tx1"/>
                </a:solidFill>
                <a:latin typeface="Arial"/>
                <a:cs typeface="Arial"/>
              </a:rPr>
              <a:t> module continues until December of 2022. </a:t>
            </a:r>
            <a:r>
              <a:rPr lang="en-US" dirty="0">
                <a:solidFill>
                  <a:schemeClr val="accent5"/>
                </a:solidFill>
                <a:latin typeface="Arial"/>
                <a:cs typeface="Arial"/>
              </a:rPr>
              <a:t>False</a:t>
            </a:r>
            <a:endParaRPr lang="en-GB" dirty="0">
              <a:solidFill>
                <a:schemeClr val="accent5"/>
              </a:solidFill>
              <a:latin typeface="Arial"/>
              <a:cs typeface="Aria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JPS uses fixed and mobile </a:t>
            </a:r>
            <a:r>
              <a:rPr lang="en-US" dirty="0" err="1">
                <a:solidFill>
                  <a:schemeClr val="tx1"/>
                </a:solidFill>
                <a:latin typeface="Arial"/>
                <a:cs typeface="Arial"/>
              </a:rPr>
              <a:t>LocataLite</a:t>
            </a:r>
            <a:r>
              <a:rPr lang="en-US" dirty="0">
                <a:solidFill>
                  <a:schemeClr val="tx1"/>
                </a:solidFill>
                <a:latin typeface="Arial"/>
                <a:cs typeface="Arial"/>
              </a:rPr>
              <a:t> units to create a ground based constellation that uses 2.4GHz signals to provide position information. </a:t>
            </a:r>
            <a:r>
              <a:rPr lang="en-US" dirty="0">
                <a:solidFill>
                  <a:schemeClr val="accent5"/>
                </a:solidFill>
                <a:latin typeface="Arial"/>
                <a:cs typeface="Arial"/>
              </a:rPr>
              <a:t>True</a:t>
            </a:r>
            <a:endParaRPr lang="en-US" dirty="0">
              <a:solidFill>
                <a:schemeClr val="accent5"/>
              </a:solidFil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Hexagon Mining systems use Display 12 serial and can ports. </a:t>
            </a:r>
            <a:r>
              <a:rPr lang="en-US" dirty="0">
                <a:solidFill>
                  <a:schemeClr val="accent5"/>
                </a:solidFill>
                <a:latin typeface="Arial"/>
                <a:cs typeface="Arial"/>
              </a:rPr>
              <a:t>False</a:t>
            </a: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1685952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4C64-3A3C-4F6A-91B2-72F13DF674E6}"/>
              </a:ext>
            </a:extLst>
          </p:cNvPr>
          <p:cNvSpPr>
            <a:spLocks noGrp="1"/>
          </p:cNvSpPr>
          <p:nvPr>
            <p:ph type="body" sz="quarter" idx="11"/>
          </p:nvPr>
        </p:nvSpPr>
        <p:spPr/>
        <p:txBody>
          <a:bodyPr/>
          <a:lstStyle/>
          <a:p>
            <a:r>
              <a:rPr lang="en-GB"/>
              <a:t>Current External Sensors</a:t>
            </a:r>
          </a:p>
        </p:txBody>
      </p:sp>
    </p:spTree>
    <p:extLst>
      <p:ext uri="{BB962C8B-B14F-4D97-AF65-F5344CB8AC3E}">
        <p14:creationId xmlns:p14="http://schemas.microsoft.com/office/powerpoint/2010/main" val="1610286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930324587"/>
              </p:ext>
            </p:extLst>
          </p:nvPr>
        </p:nvGraphicFramePr>
        <p:xfrm>
          <a:off x="612396" y="1107347"/>
          <a:ext cx="10870543" cy="4904294"/>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CAN Encoder</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On high precision (HP) drill systems we use a CAN encoder to provide depth information, if a PLC interface is not available.  The encoder is mounted to either the drill head drive system by chain drive, torque reel cable or a flexible coupling.  The encoder has one M12 connector that connects it to the CAN bus of the control module (Core or UHP hub) and uses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CANopen</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type of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one multicolor LED that indicates the state of the encoder to aid in fault finding.  It has a 9mm shaft that can have a sprocket, high load bearing adapter, pulley or flexible coupling installed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There are a number of different mounting options available depending on the type of machine it is being installed on.  The required mounting hardware is supplied with the system installation kit.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External Sensors</a:t>
            </a:r>
          </a:p>
        </p:txBody>
      </p:sp>
      <p:pic>
        <p:nvPicPr>
          <p:cNvPr id="4" name="Picture 3" descr="A close up of a device&#10;&#10;Description automatically generated">
            <a:extLst>
              <a:ext uri="{FF2B5EF4-FFF2-40B4-BE49-F238E27FC236}">
                <a16:creationId xmlns:a16="http://schemas.microsoft.com/office/drawing/2014/main" id="{BF2908A8-B0F9-4DA5-AD0F-65C118D247C5}"/>
              </a:ext>
            </a:extLst>
          </p:cNvPr>
          <p:cNvPicPr>
            <a:picLocks noChangeAspect="1"/>
          </p:cNvPicPr>
          <p:nvPr/>
        </p:nvPicPr>
        <p:blipFill>
          <a:blip r:embed="rId2"/>
          <a:stretch>
            <a:fillRect/>
          </a:stretch>
        </p:blipFill>
        <p:spPr>
          <a:xfrm>
            <a:off x="2934561" y="3322040"/>
            <a:ext cx="2972666" cy="2130804"/>
          </a:xfrm>
          <a:prstGeom prst="rect">
            <a:avLst/>
          </a:prstGeom>
        </p:spPr>
      </p:pic>
      <p:pic>
        <p:nvPicPr>
          <p:cNvPr id="7" name="Picture 6">
            <a:extLst>
              <a:ext uri="{FF2B5EF4-FFF2-40B4-BE49-F238E27FC236}">
                <a16:creationId xmlns:a16="http://schemas.microsoft.com/office/drawing/2014/main" id="{C0818B02-D0F1-439C-B251-3D84035125A1}"/>
              </a:ext>
            </a:extLst>
          </p:cNvPr>
          <p:cNvPicPr>
            <a:picLocks noChangeAspect="1"/>
          </p:cNvPicPr>
          <p:nvPr/>
        </p:nvPicPr>
        <p:blipFill>
          <a:blip r:embed="rId3"/>
          <a:stretch>
            <a:fillRect/>
          </a:stretch>
        </p:blipFill>
        <p:spPr>
          <a:xfrm>
            <a:off x="6163549" y="3563529"/>
            <a:ext cx="1962150" cy="1647825"/>
          </a:xfrm>
          <a:prstGeom prst="rect">
            <a:avLst/>
          </a:prstGeom>
        </p:spPr>
      </p:pic>
      <p:pic>
        <p:nvPicPr>
          <p:cNvPr id="8" name="Picture 7">
            <a:extLst>
              <a:ext uri="{FF2B5EF4-FFF2-40B4-BE49-F238E27FC236}">
                <a16:creationId xmlns:a16="http://schemas.microsoft.com/office/drawing/2014/main" id="{BFCCD399-091B-4864-8DAB-620C0B2C8B3B}"/>
              </a:ext>
            </a:extLst>
          </p:cNvPr>
          <p:cNvPicPr>
            <a:picLocks noChangeAspect="1"/>
          </p:cNvPicPr>
          <p:nvPr/>
        </p:nvPicPr>
        <p:blipFill>
          <a:blip r:embed="rId4"/>
          <a:stretch>
            <a:fillRect/>
          </a:stretch>
        </p:blipFill>
        <p:spPr>
          <a:xfrm>
            <a:off x="8716292" y="3322040"/>
            <a:ext cx="1990725" cy="2162175"/>
          </a:xfrm>
          <a:prstGeom prst="rect">
            <a:avLst/>
          </a:prstGeom>
        </p:spPr>
      </p:pic>
    </p:spTree>
    <p:extLst>
      <p:ext uri="{BB962C8B-B14F-4D97-AF65-F5344CB8AC3E}">
        <p14:creationId xmlns:p14="http://schemas.microsoft.com/office/powerpoint/2010/main" val="71658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4189003363"/>
              </p:ext>
            </p:extLst>
          </p:nvPr>
        </p:nvGraphicFramePr>
        <p:xfrm>
          <a:off x="612396" y="1107347"/>
          <a:ext cx="10870543" cy="4904294"/>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Angle Sensor</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On HP systems we use angle sensors to provide the pitch and roll of the machine, mast angle, and boom , stick and bucket angles.  These sensors come in a single connector (chassis a bucket) and two connector (pass thru for mast angle, boom and stick) configuration and connect to the CAN bus of the control module (Core or UHP hub) and use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CANopen</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type of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connector is a 4 pin military spec connector.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angle sensors are mounted to supplied mounting brackets along the long axis of the machine.  They can be mounted facing either left or right.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sensors come configured with a specific ID so that each sensor on the CAN bus can be identified by the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sensors are fully sealed and are not repairable.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External Sensors</a:t>
            </a:r>
          </a:p>
        </p:txBody>
      </p:sp>
      <p:pic>
        <p:nvPicPr>
          <p:cNvPr id="4" name="Picture 3" descr="A picture containing cake, sitting, table, small&#10;&#10;Description automatically generated">
            <a:extLst>
              <a:ext uri="{FF2B5EF4-FFF2-40B4-BE49-F238E27FC236}">
                <a16:creationId xmlns:a16="http://schemas.microsoft.com/office/drawing/2014/main" id="{AEA64438-9640-424E-8A05-C51686BF3F5D}"/>
              </a:ext>
            </a:extLst>
          </p:cNvPr>
          <p:cNvPicPr>
            <a:picLocks noChangeAspect="1"/>
          </p:cNvPicPr>
          <p:nvPr/>
        </p:nvPicPr>
        <p:blipFill>
          <a:blip r:embed="rId2"/>
          <a:stretch>
            <a:fillRect/>
          </a:stretch>
        </p:blipFill>
        <p:spPr>
          <a:xfrm>
            <a:off x="2874376" y="3835894"/>
            <a:ext cx="2033184" cy="1628570"/>
          </a:xfrm>
          <a:prstGeom prst="rect">
            <a:avLst/>
          </a:prstGeom>
        </p:spPr>
      </p:pic>
      <p:pic>
        <p:nvPicPr>
          <p:cNvPr id="6" name="Picture 5">
            <a:extLst>
              <a:ext uri="{FF2B5EF4-FFF2-40B4-BE49-F238E27FC236}">
                <a16:creationId xmlns:a16="http://schemas.microsoft.com/office/drawing/2014/main" id="{F4B42446-F6E5-425C-A021-18B8D710CFD2}"/>
              </a:ext>
            </a:extLst>
          </p:cNvPr>
          <p:cNvPicPr>
            <a:picLocks noChangeAspect="1"/>
          </p:cNvPicPr>
          <p:nvPr/>
        </p:nvPicPr>
        <p:blipFill>
          <a:blip r:embed="rId3"/>
          <a:stretch>
            <a:fillRect/>
          </a:stretch>
        </p:blipFill>
        <p:spPr>
          <a:xfrm>
            <a:off x="5203150" y="3679937"/>
            <a:ext cx="1504865" cy="1940484"/>
          </a:xfrm>
          <a:prstGeom prst="rect">
            <a:avLst/>
          </a:prstGeom>
        </p:spPr>
      </p:pic>
      <p:pic>
        <p:nvPicPr>
          <p:cNvPr id="7" name="Picture 6">
            <a:extLst>
              <a:ext uri="{FF2B5EF4-FFF2-40B4-BE49-F238E27FC236}">
                <a16:creationId xmlns:a16="http://schemas.microsoft.com/office/drawing/2014/main" id="{C28EEB4B-D704-4F4F-A17A-60E62C7B9E30}"/>
              </a:ext>
            </a:extLst>
          </p:cNvPr>
          <p:cNvPicPr>
            <a:picLocks noChangeAspect="1"/>
          </p:cNvPicPr>
          <p:nvPr/>
        </p:nvPicPr>
        <p:blipFill>
          <a:blip r:embed="rId4"/>
          <a:stretch>
            <a:fillRect/>
          </a:stretch>
        </p:blipFill>
        <p:spPr>
          <a:xfrm>
            <a:off x="6911326" y="3699154"/>
            <a:ext cx="1940484" cy="1940484"/>
          </a:xfrm>
          <a:prstGeom prst="rect">
            <a:avLst/>
          </a:prstGeom>
        </p:spPr>
      </p:pic>
      <p:pic>
        <p:nvPicPr>
          <p:cNvPr id="8" name="Picture 7">
            <a:extLst>
              <a:ext uri="{FF2B5EF4-FFF2-40B4-BE49-F238E27FC236}">
                <a16:creationId xmlns:a16="http://schemas.microsoft.com/office/drawing/2014/main" id="{B0147715-3C5C-48B5-A9DD-DA1013BB20A0}"/>
              </a:ext>
            </a:extLst>
          </p:cNvPr>
          <p:cNvPicPr>
            <a:picLocks noChangeAspect="1"/>
          </p:cNvPicPr>
          <p:nvPr/>
        </p:nvPicPr>
        <p:blipFill>
          <a:blip r:embed="rId5"/>
          <a:stretch>
            <a:fillRect/>
          </a:stretch>
        </p:blipFill>
        <p:spPr>
          <a:xfrm>
            <a:off x="9067494" y="3699154"/>
            <a:ext cx="2370686" cy="1921267"/>
          </a:xfrm>
          <a:prstGeom prst="rect">
            <a:avLst/>
          </a:prstGeom>
        </p:spPr>
      </p:pic>
    </p:spTree>
    <p:extLst>
      <p:ext uri="{BB962C8B-B14F-4D97-AF65-F5344CB8AC3E}">
        <p14:creationId xmlns:p14="http://schemas.microsoft.com/office/powerpoint/2010/main" val="2960910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881768672"/>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Pressure Sensor</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 HP drill systems we can use pressure sensors to provide operating pressures to enable the system to provide hardness information. Typically, three pressure sensors are installed to provide pulldown, rotation and bit air pressure.  These sensors provide an analogue signal to indicate pressure.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External Sensors</a:t>
            </a:r>
          </a:p>
        </p:txBody>
      </p:sp>
      <p:pic>
        <p:nvPicPr>
          <p:cNvPr id="9" name="Picture 8" descr="A cable attached to it&#10;&#10;Description automatically generated">
            <a:extLst>
              <a:ext uri="{FF2B5EF4-FFF2-40B4-BE49-F238E27FC236}">
                <a16:creationId xmlns:a16="http://schemas.microsoft.com/office/drawing/2014/main" id="{C4B6E176-4F27-452B-9913-94E0E0946F08}"/>
              </a:ext>
            </a:extLst>
          </p:cNvPr>
          <p:cNvPicPr>
            <a:picLocks noChangeAspect="1"/>
          </p:cNvPicPr>
          <p:nvPr/>
        </p:nvPicPr>
        <p:blipFill>
          <a:blip r:embed="rId2"/>
          <a:stretch>
            <a:fillRect/>
          </a:stretch>
        </p:blipFill>
        <p:spPr>
          <a:xfrm>
            <a:off x="2915086" y="3066289"/>
            <a:ext cx="3737384" cy="2547909"/>
          </a:xfrm>
          <a:prstGeom prst="rect">
            <a:avLst/>
          </a:prstGeom>
        </p:spPr>
      </p:pic>
      <p:pic>
        <p:nvPicPr>
          <p:cNvPr id="10" name="Picture 9">
            <a:extLst>
              <a:ext uri="{FF2B5EF4-FFF2-40B4-BE49-F238E27FC236}">
                <a16:creationId xmlns:a16="http://schemas.microsoft.com/office/drawing/2014/main" id="{262537A0-2C74-4A17-950C-9BC6F776A52D}"/>
              </a:ext>
            </a:extLst>
          </p:cNvPr>
          <p:cNvPicPr>
            <a:picLocks noChangeAspect="1"/>
          </p:cNvPicPr>
          <p:nvPr/>
        </p:nvPicPr>
        <p:blipFill>
          <a:blip r:embed="rId3"/>
          <a:stretch>
            <a:fillRect/>
          </a:stretch>
        </p:blipFill>
        <p:spPr>
          <a:xfrm>
            <a:off x="7086468" y="2813766"/>
            <a:ext cx="3737384" cy="2800432"/>
          </a:xfrm>
          <a:prstGeom prst="rect">
            <a:avLst/>
          </a:prstGeom>
        </p:spPr>
      </p:pic>
    </p:spTree>
    <p:extLst>
      <p:ext uri="{BB962C8B-B14F-4D97-AF65-F5344CB8AC3E}">
        <p14:creationId xmlns:p14="http://schemas.microsoft.com/office/powerpoint/2010/main" val="1366679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349220161"/>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Air Switch</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On HP drill systems we can use an air switch to provide automated indication that the machine is drilling.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We use a normally open switch with spade terminals and a rubber boot.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switch is preset to a specific pressure but can be adjusted via a small screw located between the terminals.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Typically the switch is connected, via a T piece to the air line that feeds the bit air pressure gauge.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External Sensors</a:t>
            </a:r>
          </a:p>
        </p:txBody>
      </p:sp>
      <p:pic>
        <p:nvPicPr>
          <p:cNvPr id="2" name="Picture 1">
            <a:extLst>
              <a:ext uri="{FF2B5EF4-FFF2-40B4-BE49-F238E27FC236}">
                <a16:creationId xmlns:a16="http://schemas.microsoft.com/office/drawing/2014/main" id="{B2BA73F8-C935-4CC9-AE0A-4EB080FEE9BE}"/>
              </a:ext>
            </a:extLst>
          </p:cNvPr>
          <p:cNvPicPr>
            <a:picLocks noChangeAspect="1"/>
          </p:cNvPicPr>
          <p:nvPr/>
        </p:nvPicPr>
        <p:blipFill>
          <a:blip r:embed="rId2"/>
          <a:stretch>
            <a:fillRect/>
          </a:stretch>
        </p:blipFill>
        <p:spPr>
          <a:xfrm>
            <a:off x="2978704" y="2941127"/>
            <a:ext cx="1461832" cy="2687885"/>
          </a:xfrm>
          <a:prstGeom prst="rect">
            <a:avLst/>
          </a:prstGeom>
        </p:spPr>
      </p:pic>
      <p:pic>
        <p:nvPicPr>
          <p:cNvPr id="4" name="Picture 3">
            <a:extLst>
              <a:ext uri="{FF2B5EF4-FFF2-40B4-BE49-F238E27FC236}">
                <a16:creationId xmlns:a16="http://schemas.microsoft.com/office/drawing/2014/main" id="{5FDE1633-B8EE-4BCB-85EE-7B3EC2D74419}"/>
              </a:ext>
            </a:extLst>
          </p:cNvPr>
          <p:cNvPicPr>
            <a:picLocks noChangeAspect="1"/>
          </p:cNvPicPr>
          <p:nvPr/>
        </p:nvPicPr>
        <p:blipFill>
          <a:blip r:embed="rId3"/>
          <a:stretch>
            <a:fillRect/>
          </a:stretch>
        </p:blipFill>
        <p:spPr>
          <a:xfrm>
            <a:off x="4811697" y="2941127"/>
            <a:ext cx="3575395" cy="2687885"/>
          </a:xfrm>
          <a:prstGeom prst="rect">
            <a:avLst/>
          </a:prstGeom>
        </p:spPr>
      </p:pic>
    </p:spTree>
    <p:extLst>
      <p:ext uri="{BB962C8B-B14F-4D97-AF65-F5344CB8AC3E}">
        <p14:creationId xmlns:p14="http://schemas.microsoft.com/office/powerpoint/2010/main" val="94580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p:txBody>
          <a:bodyPr/>
          <a:lstStyle/>
          <a:p>
            <a:r>
              <a:rPr lang="en-US" dirty="0"/>
              <a:t>MineOperate Field Hardware</a:t>
            </a:r>
          </a:p>
        </p:txBody>
      </p:sp>
      <p:sp>
        <p:nvSpPr>
          <p:cNvPr id="5" name="Content Placeholder 4">
            <a:extLst>
              <a:ext uri="{FF2B5EF4-FFF2-40B4-BE49-F238E27FC236}">
                <a16:creationId xmlns:a16="http://schemas.microsoft.com/office/drawing/2014/main" id="{9916A9A5-F629-49D7-9C3D-FD0A24EEC1F5}"/>
              </a:ext>
            </a:extLst>
          </p:cNvPr>
          <p:cNvSpPr>
            <a:spLocks noGrp="1"/>
          </p:cNvSpPr>
          <p:nvPr>
            <p:ph sz="quarter" idx="21"/>
          </p:nvPr>
        </p:nvSpPr>
        <p:spPr>
          <a:xfrm>
            <a:off x="609599" y="1400960"/>
            <a:ext cx="8867775" cy="4337110"/>
          </a:xfrm>
        </p:spPr>
        <p:txBody>
          <a:bodyPr/>
          <a:lstStyle/>
          <a:p>
            <a:r>
              <a:rPr lang="en-GB" b="1" dirty="0"/>
              <a:t>Current MineOperate Hardware</a:t>
            </a:r>
          </a:p>
          <a:p>
            <a:pPr lvl="1"/>
            <a:r>
              <a:rPr lang="en-GB" dirty="0"/>
              <a:t>Core Hub</a:t>
            </a:r>
          </a:p>
          <a:p>
            <a:pPr lvl="1"/>
            <a:r>
              <a:rPr lang="en-GB" dirty="0"/>
              <a:t>JPS</a:t>
            </a:r>
          </a:p>
          <a:p>
            <a:pPr lvl="1"/>
            <a:r>
              <a:rPr lang="en-GB" dirty="0"/>
              <a:t>Display 12</a:t>
            </a:r>
          </a:p>
          <a:p>
            <a:pPr lvl="1"/>
            <a:r>
              <a:rPr lang="en-GB" dirty="0"/>
              <a:t>Display 9</a:t>
            </a:r>
          </a:p>
          <a:p>
            <a:pPr lvl="1"/>
            <a:endParaRPr lang="en-GB" dirty="0"/>
          </a:p>
          <a:p>
            <a:r>
              <a:rPr lang="en-GB" b="1" dirty="0"/>
              <a:t>Legacy MineOperate Hardware</a:t>
            </a:r>
          </a:p>
          <a:p>
            <a:pPr lvl="1"/>
            <a:r>
              <a:rPr lang="en-GB" dirty="0"/>
              <a:t>UHP Hub</a:t>
            </a:r>
          </a:p>
          <a:p>
            <a:pPr lvl="1"/>
            <a:r>
              <a:rPr lang="en-GB" dirty="0" err="1"/>
              <a:t>Jasset</a:t>
            </a:r>
            <a:endParaRPr lang="en-GB" dirty="0"/>
          </a:p>
          <a:p>
            <a:pPr lvl="1"/>
            <a:r>
              <a:rPr lang="en-GB" dirty="0"/>
              <a:t>Mojo7</a:t>
            </a:r>
          </a:p>
          <a:p>
            <a:pPr lvl="1"/>
            <a:r>
              <a:rPr lang="en-GB" dirty="0"/>
              <a:t>MCS</a:t>
            </a:r>
          </a:p>
          <a:p>
            <a:pPr lvl="1"/>
            <a:r>
              <a:rPr lang="en-GB" dirty="0"/>
              <a:t>JS Comms LP Hub</a:t>
            </a:r>
          </a:p>
          <a:p>
            <a:pPr lvl="1"/>
            <a:r>
              <a:rPr lang="en-GB" dirty="0"/>
              <a:t>JS Comms HP Hub</a:t>
            </a:r>
          </a:p>
          <a:p>
            <a:pPr lvl="1"/>
            <a:r>
              <a:rPr lang="en-GB" dirty="0"/>
              <a:t>12” Planar Screen</a:t>
            </a:r>
          </a:p>
          <a:p>
            <a:pPr lvl="1"/>
            <a:r>
              <a:rPr lang="en-GB" dirty="0"/>
              <a:t>8.4” Planar Screen</a:t>
            </a:r>
          </a:p>
          <a:p>
            <a:pPr lvl="1"/>
            <a:r>
              <a:rPr lang="en-GB" dirty="0"/>
              <a:t>DSE Screen</a:t>
            </a:r>
          </a:p>
          <a:p>
            <a:endParaRPr lang="en-GB" b="1" dirty="0"/>
          </a:p>
          <a:p>
            <a:endParaRPr lang="en-GB" dirty="0"/>
          </a:p>
        </p:txBody>
      </p:sp>
    </p:spTree>
    <p:extLst>
      <p:ext uri="{BB962C8B-B14F-4D97-AF65-F5344CB8AC3E}">
        <p14:creationId xmlns:p14="http://schemas.microsoft.com/office/powerpoint/2010/main" val="3139314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4C64-3A3C-4F6A-91B2-72F13DF674E6}"/>
              </a:ext>
            </a:extLst>
          </p:cNvPr>
          <p:cNvSpPr>
            <a:spLocks noGrp="1"/>
          </p:cNvSpPr>
          <p:nvPr>
            <p:ph type="body" sz="quarter" idx="11"/>
          </p:nvPr>
        </p:nvSpPr>
        <p:spPr/>
        <p:txBody>
          <a:bodyPr/>
          <a:lstStyle/>
          <a:p>
            <a:r>
              <a:rPr lang="en-GB"/>
              <a:t>Antennas</a:t>
            </a:r>
          </a:p>
        </p:txBody>
      </p:sp>
    </p:spTree>
    <p:extLst>
      <p:ext uri="{BB962C8B-B14F-4D97-AF65-F5344CB8AC3E}">
        <p14:creationId xmlns:p14="http://schemas.microsoft.com/office/powerpoint/2010/main" val="4259330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110277355"/>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Mobilemark</a:t>
                      </a: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Wi-Fi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standard antenna we supply for Wi-Fi communications is heavy duty 6db gain omni directional 2.4Ghz antenna manufactured by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Mobilemark</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It has a foam filled core to make it vibration resistant and comes with a N female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antenna is supplied with an aluminum bracket and U bolts for mounting to handrails and mirror supports.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Typically we install two antennas on most equipment for diversity to ensure the best possible communications on the mobile equipment.  As a standard we use LMR400 cable to connect the antenna to the hub to ensure minimal signal loss.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6" name="Picture 5" descr="A close up of a device&#10;&#10;Description automatically generated">
            <a:extLst>
              <a:ext uri="{FF2B5EF4-FFF2-40B4-BE49-F238E27FC236}">
                <a16:creationId xmlns:a16="http://schemas.microsoft.com/office/drawing/2014/main" id="{1698E699-5679-4A0D-A307-3E7D0008C183}"/>
              </a:ext>
            </a:extLst>
          </p:cNvPr>
          <p:cNvPicPr>
            <a:picLocks noChangeAspect="1"/>
          </p:cNvPicPr>
          <p:nvPr/>
        </p:nvPicPr>
        <p:blipFill>
          <a:blip r:embed="rId2"/>
          <a:stretch>
            <a:fillRect/>
          </a:stretch>
        </p:blipFill>
        <p:spPr>
          <a:xfrm>
            <a:off x="3084091" y="2944895"/>
            <a:ext cx="1479521" cy="2805758"/>
          </a:xfrm>
          <a:prstGeom prst="rect">
            <a:avLst/>
          </a:prstGeom>
        </p:spPr>
      </p:pic>
    </p:spTree>
    <p:extLst>
      <p:ext uri="{BB962C8B-B14F-4D97-AF65-F5344CB8AC3E}">
        <p14:creationId xmlns:p14="http://schemas.microsoft.com/office/powerpoint/2010/main" val="2433008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956649116"/>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RFI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Wi-Fi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For systems were a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was installed we used either the standard mobile mark antenna or in some instances we used a smaller 4.5db gain omni directional 2.4Ghz antenna manufactured by RFI.  This antenna requires a separate mounting bracket that was supplied with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systems and has N male connection requiring an N female to N female adapter to be used, this is also supplied with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4" name="Picture 3" descr="A picture containing indoor, sitting, table, small&#10;&#10;Description automatically generated">
            <a:extLst>
              <a:ext uri="{FF2B5EF4-FFF2-40B4-BE49-F238E27FC236}">
                <a16:creationId xmlns:a16="http://schemas.microsoft.com/office/drawing/2014/main" id="{00677CF3-45BC-41CB-9E1C-865B0B8B655F}"/>
              </a:ext>
            </a:extLst>
          </p:cNvPr>
          <p:cNvPicPr>
            <a:picLocks noChangeAspect="1"/>
          </p:cNvPicPr>
          <p:nvPr/>
        </p:nvPicPr>
        <p:blipFill>
          <a:blip r:embed="rId2"/>
          <a:stretch>
            <a:fillRect/>
          </a:stretch>
        </p:blipFill>
        <p:spPr>
          <a:xfrm>
            <a:off x="3132185" y="2832134"/>
            <a:ext cx="1657929" cy="2796879"/>
          </a:xfrm>
          <a:prstGeom prst="rect">
            <a:avLst/>
          </a:prstGeom>
        </p:spPr>
      </p:pic>
    </p:spTree>
    <p:extLst>
      <p:ext uri="{BB962C8B-B14F-4D97-AF65-F5344CB8AC3E}">
        <p14:creationId xmlns:p14="http://schemas.microsoft.com/office/powerpoint/2010/main" val="3252165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987030218"/>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GNSS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Our standard GNSS antenna for all LP systems is the G3 antenna from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Antcom</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G3 is a 33db gain antenna that will track satellites in the L1 GPS and L1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Glonass</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bands.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an incorporate ground plane and TNC female connector with a nominal supply voltage of 5V DC.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G3 has an industry standard 5/8” threaded socket allowing it to be easily mounted to our standard mounting brackets.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These antenna are very robust, with a low failure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6" name="Picture 5" descr="A picture containing object, clock, cat, mirror&#10;&#10;Description automatically generated">
            <a:extLst>
              <a:ext uri="{FF2B5EF4-FFF2-40B4-BE49-F238E27FC236}">
                <a16:creationId xmlns:a16="http://schemas.microsoft.com/office/drawing/2014/main" id="{ED2AE2D6-9C58-4593-B2A1-C32F7AFC3800}"/>
              </a:ext>
            </a:extLst>
          </p:cNvPr>
          <p:cNvPicPr>
            <a:picLocks noChangeAspect="1"/>
          </p:cNvPicPr>
          <p:nvPr/>
        </p:nvPicPr>
        <p:blipFill>
          <a:blip r:embed="rId2"/>
          <a:stretch>
            <a:fillRect/>
          </a:stretch>
        </p:blipFill>
        <p:spPr>
          <a:xfrm>
            <a:off x="4754537" y="3266349"/>
            <a:ext cx="1757823" cy="1741879"/>
          </a:xfrm>
          <a:prstGeom prst="rect">
            <a:avLst/>
          </a:prstGeom>
        </p:spPr>
      </p:pic>
      <p:pic>
        <p:nvPicPr>
          <p:cNvPr id="8" name="Picture 7" descr="A picture containing sitting, small, silver, table&#10;&#10;Description automatically generated">
            <a:extLst>
              <a:ext uri="{FF2B5EF4-FFF2-40B4-BE49-F238E27FC236}">
                <a16:creationId xmlns:a16="http://schemas.microsoft.com/office/drawing/2014/main" id="{52D84CBE-F882-4881-BCAE-C0B5F5785795}"/>
              </a:ext>
            </a:extLst>
          </p:cNvPr>
          <p:cNvPicPr>
            <a:picLocks noChangeAspect="1"/>
          </p:cNvPicPr>
          <p:nvPr/>
        </p:nvPicPr>
        <p:blipFill>
          <a:blip r:embed="rId3"/>
          <a:stretch>
            <a:fillRect/>
          </a:stretch>
        </p:blipFill>
        <p:spPr>
          <a:xfrm>
            <a:off x="6905771" y="3334656"/>
            <a:ext cx="1716826" cy="1605263"/>
          </a:xfrm>
          <a:prstGeom prst="rect">
            <a:avLst/>
          </a:prstGeom>
        </p:spPr>
      </p:pic>
      <p:pic>
        <p:nvPicPr>
          <p:cNvPr id="10" name="Picture 9" descr="A close up of a sign&#10;&#10;Description automatically generated">
            <a:extLst>
              <a:ext uri="{FF2B5EF4-FFF2-40B4-BE49-F238E27FC236}">
                <a16:creationId xmlns:a16="http://schemas.microsoft.com/office/drawing/2014/main" id="{C933948D-0D81-40AA-9361-34DFC602516A}"/>
              </a:ext>
            </a:extLst>
          </p:cNvPr>
          <p:cNvPicPr>
            <a:picLocks noChangeAspect="1"/>
          </p:cNvPicPr>
          <p:nvPr/>
        </p:nvPicPr>
        <p:blipFill>
          <a:blip r:embed="rId4"/>
          <a:stretch>
            <a:fillRect/>
          </a:stretch>
        </p:blipFill>
        <p:spPr>
          <a:xfrm>
            <a:off x="9142159" y="3612295"/>
            <a:ext cx="1821218" cy="976483"/>
          </a:xfrm>
          <a:prstGeom prst="rect">
            <a:avLst/>
          </a:prstGeom>
        </p:spPr>
      </p:pic>
      <p:pic>
        <p:nvPicPr>
          <p:cNvPr id="13" name="Picture 12" descr="A close up of a computer&#10;&#10;Description automatically generated">
            <a:extLst>
              <a:ext uri="{FF2B5EF4-FFF2-40B4-BE49-F238E27FC236}">
                <a16:creationId xmlns:a16="http://schemas.microsoft.com/office/drawing/2014/main" id="{C6F6DD46-C654-4C7F-A14A-B82E8F086CAB}"/>
              </a:ext>
            </a:extLst>
          </p:cNvPr>
          <p:cNvPicPr>
            <a:picLocks noChangeAspect="1"/>
          </p:cNvPicPr>
          <p:nvPr/>
        </p:nvPicPr>
        <p:blipFill>
          <a:blip r:embed="rId5"/>
          <a:stretch>
            <a:fillRect/>
          </a:stretch>
        </p:blipFill>
        <p:spPr>
          <a:xfrm>
            <a:off x="2698552" y="3562564"/>
            <a:ext cx="1859280" cy="1075944"/>
          </a:xfrm>
          <a:prstGeom prst="rect">
            <a:avLst/>
          </a:prstGeom>
        </p:spPr>
      </p:pic>
    </p:spTree>
    <p:extLst>
      <p:ext uri="{BB962C8B-B14F-4D97-AF65-F5344CB8AC3E}">
        <p14:creationId xmlns:p14="http://schemas.microsoft.com/office/powerpoint/2010/main" val="3965812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589100219"/>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GNSS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Our standard GNSS antenna for all HP systems is the G5 antenna from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Antcom</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G5 is a 35db gain antenna that will track satellites in the L1 &amp; L2 GPS and L1 &amp; L2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Glonass</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bands.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an incorporate ground plane and TNC female connector with a nominal supply voltage of 5V DC.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G5 has an industry standard 5/8” threaded socket allowing it to be easily mounted to our standard mounting brackets.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These antenna are very robust, with a low failure 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As you can see the G5 looks identical to the G3 the only way to correctly identify them is by reading the identification label on the underside of the ground plane.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11" name="Picture 10" descr="A close up of a sign&#10;&#10;Description automatically generated">
            <a:extLst>
              <a:ext uri="{FF2B5EF4-FFF2-40B4-BE49-F238E27FC236}">
                <a16:creationId xmlns:a16="http://schemas.microsoft.com/office/drawing/2014/main" id="{0DA52BF8-77A5-4D79-87EB-3299BC75E3A3}"/>
              </a:ext>
            </a:extLst>
          </p:cNvPr>
          <p:cNvPicPr>
            <a:picLocks noChangeAspect="1"/>
          </p:cNvPicPr>
          <p:nvPr/>
        </p:nvPicPr>
        <p:blipFill>
          <a:blip r:embed="rId2"/>
          <a:stretch>
            <a:fillRect/>
          </a:stretch>
        </p:blipFill>
        <p:spPr>
          <a:xfrm>
            <a:off x="9142159" y="3618449"/>
            <a:ext cx="1821218" cy="964174"/>
          </a:xfrm>
          <a:prstGeom prst="rect">
            <a:avLst/>
          </a:prstGeom>
        </p:spPr>
      </p:pic>
      <p:pic>
        <p:nvPicPr>
          <p:cNvPr id="12" name="Picture 11" descr="A close up of a computer&#10;&#10;Description automatically generated">
            <a:extLst>
              <a:ext uri="{FF2B5EF4-FFF2-40B4-BE49-F238E27FC236}">
                <a16:creationId xmlns:a16="http://schemas.microsoft.com/office/drawing/2014/main" id="{553FA08A-0CD0-45DB-B776-FD2779FBA394}"/>
              </a:ext>
            </a:extLst>
          </p:cNvPr>
          <p:cNvPicPr>
            <a:picLocks noChangeAspect="1"/>
          </p:cNvPicPr>
          <p:nvPr/>
        </p:nvPicPr>
        <p:blipFill>
          <a:blip r:embed="rId3"/>
          <a:stretch>
            <a:fillRect/>
          </a:stretch>
        </p:blipFill>
        <p:spPr>
          <a:xfrm>
            <a:off x="2698552" y="3562564"/>
            <a:ext cx="1859280" cy="1075944"/>
          </a:xfrm>
          <a:prstGeom prst="rect">
            <a:avLst/>
          </a:prstGeom>
        </p:spPr>
      </p:pic>
      <p:pic>
        <p:nvPicPr>
          <p:cNvPr id="13" name="Picture 12" descr="A picture containing object, clock, cat, mirror&#10;&#10;Description automatically generated">
            <a:extLst>
              <a:ext uri="{FF2B5EF4-FFF2-40B4-BE49-F238E27FC236}">
                <a16:creationId xmlns:a16="http://schemas.microsoft.com/office/drawing/2014/main" id="{E020D7F7-B971-4968-9A2D-DDDD43F60C8F}"/>
              </a:ext>
            </a:extLst>
          </p:cNvPr>
          <p:cNvPicPr>
            <a:picLocks noChangeAspect="1"/>
          </p:cNvPicPr>
          <p:nvPr/>
        </p:nvPicPr>
        <p:blipFill>
          <a:blip r:embed="rId4"/>
          <a:stretch>
            <a:fillRect/>
          </a:stretch>
        </p:blipFill>
        <p:spPr>
          <a:xfrm>
            <a:off x="4754537" y="3266349"/>
            <a:ext cx="1757823" cy="1741879"/>
          </a:xfrm>
          <a:prstGeom prst="rect">
            <a:avLst/>
          </a:prstGeom>
        </p:spPr>
      </p:pic>
      <p:pic>
        <p:nvPicPr>
          <p:cNvPr id="14" name="Picture 13" descr="A picture containing sitting, small, silver, table&#10;&#10;Description automatically generated">
            <a:extLst>
              <a:ext uri="{FF2B5EF4-FFF2-40B4-BE49-F238E27FC236}">
                <a16:creationId xmlns:a16="http://schemas.microsoft.com/office/drawing/2014/main" id="{7F6573C5-6160-4C49-8D10-83C1F5F6B0E0}"/>
              </a:ext>
            </a:extLst>
          </p:cNvPr>
          <p:cNvPicPr>
            <a:picLocks noChangeAspect="1"/>
          </p:cNvPicPr>
          <p:nvPr/>
        </p:nvPicPr>
        <p:blipFill>
          <a:blip r:embed="rId5"/>
          <a:stretch>
            <a:fillRect/>
          </a:stretch>
        </p:blipFill>
        <p:spPr>
          <a:xfrm>
            <a:off x="6905771" y="3334656"/>
            <a:ext cx="1716826" cy="1605263"/>
          </a:xfrm>
          <a:prstGeom prst="rect">
            <a:avLst/>
          </a:prstGeom>
        </p:spPr>
      </p:pic>
    </p:spTree>
    <p:extLst>
      <p:ext uri="{BB962C8B-B14F-4D97-AF65-F5344CB8AC3E}">
        <p14:creationId xmlns:p14="http://schemas.microsoft.com/office/powerpoint/2010/main" val="4284317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463918746"/>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Mini G3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GNSS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For mobile systems using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module we use the Mini G3 antenna.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This antenna has the same specs as the G3 antenna but does not have an incorporated ground plane.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 center post with a 16mm thread for mounting and a TNC connector.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4" name="Picture 3" descr="A picture containing egg, sitting, food, orange&#10;&#10;Description automatically generated">
            <a:extLst>
              <a:ext uri="{FF2B5EF4-FFF2-40B4-BE49-F238E27FC236}">
                <a16:creationId xmlns:a16="http://schemas.microsoft.com/office/drawing/2014/main" id="{670AE651-CD54-4BFC-BD81-7D295A670F41}"/>
              </a:ext>
            </a:extLst>
          </p:cNvPr>
          <p:cNvPicPr>
            <a:picLocks noChangeAspect="1"/>
          </p:cNvPicPr>
          <p:nvPr/>
        </p:nvPicPr>
        <p:blipFill>
          <a:blip r:embed="rId2"/>
          <a:stretch>
            <a:fillRect/>
          </a:stretch>
        </p:blipFill>
        <p:spPr>
          <a:xfrm rot="5400000">
            <a:off x="2837896" y="2909202"/>
            <a:ext cx="3074799" cy="2306099"/>
          </a:xfrm>
          <a:prstGeom prst="rect">
            <a:avLst/>
          </a:prstGeom>
        </p:spPr>
      </p:pic>
      <p:pic>
        <p:nvPicPr>
          <p:cNvPr id="7" name="Picture 6">
            <a:extLst>
              <a:ext uri="{FF2B5EF4-FFF2-40B4-BE49-F238E27FC236}">
                <a16:creationId xmlns:a16="http://schemas.microsoft.com/office/drawing/2014/main" id="{1E88C580-1F01-411A-B0E6-F88BDCE12DB2}"/>
              </a:ext>
            </a:extLst>
          </p:cNvPr>
          <p:cNvPicPr>
            <a:picLocks noChangeAspect="1"/>
          </p:cNvPicPr>
          <p:nvPr/>
        </p:nvPicPr>
        <p:blipFill>
          <a:blip r:embed="rId3"/>
          <a:stretch>
            <a:fillRect/>
          </a:stretch>
        </p:blipFill>
        <p:spPr>
          <a:xfrm rot="5400000">
            <a:off x="5711650" y="2909202"/>
            <a:ext cx="3074799" cy="2306099"/>
          </a:xfrm>
          <a:prstGeom prst="rect">
            <a:avLst/>
          </a:prstGeom>
        </p:spPr>
      </p:pic>
    </p:spTree>
    <p:extLst>
      <p:ext uri="{BB962C8B-B14F-4D97-AF65-F5344CB8AC3E}">
        <p14:creationId xmlns:p14="http://schemas.microsoft.com/office/powerpoint/2010/main" val="2711610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049574266"/>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Tallysman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GNSS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For fixed systems using the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Jasset</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module we use the Tallysman antenna.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This antenna has a low gain than the Mini G3 and a lower cost making it preferable for systems when the equipment rarely moves or only moves at slow speeds.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 center post with a 16mm thread for mounting and a TNC connector.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6" name="Picture 5" descr="A picture containing indoor, sitting, table, chocolate&#10;&#10;Description automatically generated">
            <a:extLst>
              <a:ext uri="{FF2B5EF4-FFF2-40B4-BE49-F238E27FC236}">
                <a16:creationId xmlns:a16="http://schemas.microsoft.com/office/drawing/2014/main" id="{4DD7ABA0-3998-45CC-BEEF-196CE061A6DE}"/>
              </a:ext>
            </a:extLst>
          </p:cNvPr>
          <p:cNvPicPr>
            <a:picLocks noChangeAspect="1"/>
          </p:cNvPicPr>
          <p:nvPr/>
        </p:nvPicPr>
        <p:blipFill>
          <a:blip r:embed="rId2"/>
          <a:stretch>
            <a:fillRect/>
          </a:stretch>
        </p:blipFill>
        <p:spPr>
          <a:xfrm rot="5400000">
            <a:off x="2830904" y="2969325"/>
            <a:ext cx="2996501" cy="2247376"/>
          </a:xfrm>
          <a:prstGeom prst="rect">
            <a:avLst/>
          </a:prstGeom>
        </p:spPr>
      </p:pic>
      <p:pic>
        <p:nvPicPr>
          <p:cNvPr id="9" name="Picture 8" descr="A picture containing sitting, bowl, dirty, gong&#10;&#10;Description automatically generated">
            <a:extLst>
              <a:ext uri="{FF2B5EF4-FFF2-40B4-BE49-F238E27FC236}">
                <a16:creationId xmlns:a16="http://schemas.microsoft.com/office/drawing/2014/main" id="{1A96E947-75D7-4EF3-B1DE-BD09D080147E}"/>
              </a:ext>
            </a:extLst>
          </p:cNvPr>
          <p:cNvPicPr>
            <a:picLocks noChangeAspect="1"/>
          </p:cNvPicPr>
          <p:nvPr/>
        </p:nvPicPr>
        <p:blipFill>
          <a:blip r:embed="rId3"/>
          <a:stretch>
            <a:fillRect/>
          </a:stretch>
        </p:blipFill>
        <p:spPr>
          <a:xfrm rot="5400000">
            <a:off x="5721437" y="2969326"/>
            <a:ext cx="2996503" cy="2247377"/>
          </a:xfrm>
          <a:prstGeom prst="rect">
            <a:avLst/>
          </a:prstGeom>
        </p:spPr>
      </p:pic>
    </p:spTree>
    <p:extLst>
      <p:ext uri="{BB962C8B-B14F-4D97-AF65-F5344CB8AC3E}">
        <p14:creationId xmlns:p14="http://schemas.microsoft.com/office/powerpoint/2010/main" val="16338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2784520076"/>
              </p:ext>
            </p:extLst>
          </p:nvPr>
        </p:nvGraphicFramePr>
        <p:xfrm>
          <a:off x="612396" y="1107347"/>
          <a:ext cx="10870543" cy="4724672"/>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Cellular Antenna</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For cellular communications we use a Laird TRA6927M3PB-001 4G antenna.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This is a 5.5db gain omni direction antenna that covers the 829Mhz to 2.2Ghz frequency 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an N female connector and mounts to standard brackets with a 16mm hole.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Antennas</a:t>
            </a:r>
          </a:p>
        </p:txBody>
      </p:sp>
      <p:pic>
        <p:nvPicPr>
          <p:cNvPr id="4" name="Picture 3" descr="A close up of a device&#10;&#10;Description automatically generated">
            <a:extLst>
              <a:ext uri="{FF2B5EF4-FFF2-40B4-BE49-F238E27FC236}">
                <a16:creationId xmlns:a16="http://schemas.microsoft.com/office/drawing/2014/main" id="{AA9F01CA-7F8C-435C-B6A5-6C52DD2041A7}"/>
              </a:ext>
            </a:extLst>
          </p:cNvPr>
          <p:cNvPicPr>
            <a:picLocks noChangeAspect="1"/>
          </p:cNvPicPr>
          <p:nvPr/>
        </p:nvPicPr>
        <p:blipFill>
          <a:blip r:embed="rId2"/>
          <a:stretch>
            <a:fillRect/>
          </a:stretch>
        </p:blipFill>
        <p:spPr>
          <a:xfrm>
            <a:off x="3228931" y="2955065"/>
            <a:ext cx="2428875" cy="2390775"/>
          </a:xfrm>
          <a:prstGeom prst="rect">
            <a:avLst/>
          </a:prstGeom>
        </p:spPr>
      </p:pic>
    </p:spTree>
    <p:extLst>
      <p:ext uri="{BB962C8B-B14F-4D97-AF65-F5344CB8AC3E}">
        <p14:creationId xmlns:p14="http://schemas.microsoft.com/office/powerpoint/2010/main" val="4116768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a:latin typeface="Arial"/>
                <a:cs typeface="Arial"/>
              </a:rPr>
              <a:t>Current External Sensors and Questions</a:t>
            </a:r>
            <a:endParaRPr lang="en-US" b="0">
              <a:latin typeface="Arial"/>
              <a:cs typeface="Arial"/>
            </a:endParaRPr>
          </a:p>
          <a:p>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rgbClr val="FF0000"/>
                </a:solidFill>
                <a:latin typeface="Arial"/>
                <a:cs typeface="Arial"/>
              </a:rPr>
              <a:t>True or False </a:t>
            </a:r>
            <a:r>
              <a:rPr lang="en-US" dirty="0">
                <a:latin typeface="Arial"/>
                <a:cs typeface="Arial"/>
              </a:rPr>
              <a:t>On high precision (HP) drill systems we use a pressure sensors to provide depth information.</a:t>
            </a:r>
          </a:p>
          <a:p>
            <a:pPr marL="342900" indent="-342900">
              <a:buAutoNum type="arabicPeriod"/>
            </a:pPr>
            <a:r>
              <a:rPr lang="en-GB" dirty="0">
                <a:solidFill>
                  <a:srgbClr val="FF0000"/>
                </a:solidFill>
                <a:latin typeface="Arial"/>
                <a:cs typeface="Arial"/>
              </a:rPr>
              <a:t>True or False </a:t>
            </a:r>
            <a:r>
              <a:rPr lang="en-US" dirty="0">
                <a:latin typeface="Arial"/>
                <a:cs typeface="Arial"/>
              </a:rPr>
              <a:t>On HP systems we use angle sensors to provide the pitch and roll of the machine.</a:t>
            </a:r>
            <a:endParaRPr lang="en-US" dirty="0">
              <a:solidFill>
                <a:schemeClr val="tx1"/>
              </a:solidFill>
              <a:latin typeface="Arial"/>
              <a:cs typeface="Arial"/>
            </a:endParaRPr>
          </a:p>
          <a:p>
            <a:pPr marL="342900" indent="-342900">
              <a:buAutoNum type="arabicPeriod"/>
            </a:pPr>
            <a:r>
              <a:rPr lang="en-US" dirty="0">
                <a:solidFill>
                  <a:schemeClr val="tx1"/>
                </a:solidFill>
                <a:latin typeface="Arial"/>
                <a:cs typeface="Arial"/>
              </a:rPr>
              <a:t>What are the external sensors usually installed in HP shovel?</a:t>
            </a:r>
          </a:p>
          <a:p>
            <a:pPr marL="575945" lvl="1" indent="-342900">
              <a:buAutoNum type="alphaLcPeriod"/>
            </a:pPr>
            <a:r>
              <a:rPr lang="en-US" dirty="0">
                <a:solidFill>
                  <a:schemeClr val="tx1"/>
                </a:solidFill>
                <a:latin typeface="Arial"/>
                <a:cs typeface="Arial"/>
              </a:rPr>
              <a:t>Boom angle</a:t>
            </a:r>
          </a:p>
          <a:p>
            <a:pPr marL="575945" lvl="1" indent="-342900">
              <a:buAutoNum type="alphaLcPeriod"/>
            </a:pPr>
            <a:r>
              <a:rPr lang="en-US" dirty="0">
                <a:solidFill>
                  <a:schemeClr val="tx1"/>
                </a:solidFill>
                <a:latin typeface="Arial"/>
                <a:cs typeface="Arial"/>
              </a:rPr>
              <a:t>Stick angle</a:t>
            </a:r>
          </a:p>
          <a:p>
            <a:pPr marL="575945" lvl="1" indent="-342900">
              <a:buAutoNum type="alphaLcPeriod"/>
            </a:pPr>
            <a:r>
              <a:rPr lang="en-US" dirty="0">
                <a:solidFill>
                  <a:schemeClr val="tx1"/>
                </a:solidFill>
                <a:latin typeface="Arial"/>
                <a:cs typeface="Arial"/>
              </a:rPr>
              <a:t>Air switch</a:t>
            </a:r>
          </a:p>
          <a:p>
            <a:pPr marL="575945" lvl="1" indent="-342900">
              <a:buAutoNum type="alphaLcPeriod"/>
            </a:pPr>
            <a:r>
              <a:rPr lang="en-US" dirty="0">
                <a:solidFill>
                  <a:schemeClr val="tx1"/>
                </a:solidFill>
                <a:latin typeface="Arial"/>
                <a:cs typeface="Arial"/>
              </a:rPr>
              <a:t>Bucket angle</a:t>
            </a:r>
            <a:endParaRPr lang="en-US" dirty="0">
              <a:solidFill>
                <a:schemeClr val="tx1"/>
              </a:solidFill>
            </a:endParaRPr>
          </a:p>
          <a:p>
            <a:pPr marL="575945" lvl="1" indent="-342900">
              <a:buAutoNum type="alphaLcPeriod"/>
            </a:pPr>
            <a:r>
              <a:rPr lang="en-US" dirty="0">
                <a:solidFill>
                  <a:schemeClr val="tx1"/>
                </a:solidFill>
                <a:latin typeface="Arial"/>
                <a:cs typeface="Arial"/>
              </a:rPr>
              <a:t>All above</a:t>
            </a: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The standard antenna we supply for Wi-Fi communications is manufactured by RFI.</a:t>
            </a: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Our standard GNSS antenna for all HP systems is the G3 antenna from </a:t>
            </a:r>
            <a:r>
              <a:rPr lang="en-US" dirty="0" err="1">
                <a:solidFill>
                  <a:schemeClr val="tx1"/>
                </a:solidFill>
                <a:latin typeface="Arial"/>
                <a:cs typeface="Arial"/>
              </a:rPr>
              <a:t>Antcom</a:t>
            </a:r>
            <a:r>
              <a:rPr lang="en-US" dirty="0">
                <a:solidFill>
                  <a:schemeClr val="tx1"/>
                </a:solidFill>
                <a:latin typeface="Arial"/>
                <a:cs typeface="Arial"/>
              </a:rPr>
              <a:t>.</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151896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latin typeface="Arial"/>
                <a:cs typeface="Arial"/>
              </a:rPr>
              <a:t>Current External Sensors and Antennas - Questions</a:t>
            </a:r>
            <a:endParaRPr lang="en-US" b="0" dirty="0">
              <a:latin typeface="Arial"/>
              <a:cs typeface="Arial"/>
            </a:endParaRPr>
          </a:p>
          <a:p>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rgbClr val="FF0000"/>
                </a:solidFill>
                <a:latin typeface="Arial"/>
                <a:cs typeface="Arial"/>
              </a:rPr>
              <a:t>True or False </a:t>
            </a:r>
            <a:r>
              <a:rPr lang="en-US" dirty="0">
                <a:latin typeface="Arial"/>
                <a:cs typeface="Arial"/>
              </a:rPr>
              <a:t>On high precision (HP) drill systems we use a pressure sensors to provide depth information. </a:t>
            </a:r>
            <a:r>
              <a:rPr lang="en-US" dirty="0">
                <a:solidFill>
                  <a:schemeClr val="accent5"/>
                </a:solidFill>
                <a:latin typeface="Arial"/>
                <a:cs typeface="Arial"/>
              </a:rPr>
              <a:t>False</a:t>
            </a:r>
          </a:p>
          <a:p>
            <a:pPr marL="342900" indent="-342900">
              <a:buAutoNum type="arabicPeriod"/>
            </a:pPr>
            <a:r>
              <a:rPr lang="en-GB" dirty="0">
                <a:solidFill>
                  <a:srgbClr val="FF0000"/>
                </a:solidFill>
                <a:latin typeface="Arial"/>
                <a:cs typeface="Arial"/>
              </a:rPr>
              <a:t>True or False </a:t>
            </a:r>
            <a:r>
              <a:rPr lang="en-US" dirty="0">
                <a:latin typeface="Arial"/>
                <a:cs typeface="Arial"/>
              </a:rPr>
              <a:t>On HP systems we use angle sensors to provide the pitch and roll of the machine. </a:t>
            </a:r>
            <a:r>
              <a:rPr lang="en-US" dirty="0">
                <a:solidFill>
                  <a:schemeClr val="accent5"/>
                </a:solidFill>
                <a:latin typeface="Arial"/>
                <a:cs typeface="Arial"/>
              </a:rPr>
              <a:t>True</a:t>
            </a:r>
          </a:p>
          <a:p>
            <a:pPr marL="342900" indent="-342900">
              <a:buAutoNum type="arabicPeriod"/>
            </a:pPr>
            <a:r>
              <a:rPr lang="en-US" dirty="0">
                <a:solidFill>
                  <a:schemeClr val="tx1"/>
                </a:solidFill>
                <a:latin typeface="Arial"/>
                <a:cs typeface="Arial"/>
              </a:rPr>
              <a:t>What are the external sensors usually installed in HP shovel?</a:t>
            </a:r>
          </a:p>
          <a:p>
            <a:pPr marL="575945" lvl="1" indent="-342900">
              <a:buAutoNum type="alphaLcPeriod"/>
            </a:pPr>
            <a:r>
              <a:rPr lang="en-US" dirty="0">
                <a:solidFill>
                  <a:schemeClr val="accent5"/>
                </a:solidFill>
                <a:latin typeface="Arial"/>
                <a:cs typeface="Arial"/>
              </a:rPr>
              <a:t>Boom angle</a:t>
            </a:r>
          </a:p>
          <a:p>
            <a:pPr marL="575945" lvl="1" indent="-342900">
              <a:buAutoNum type="alphaLcPeriod"/>
            </a:pPr>
            <a:r>
              <a:rPr lang="en-US" dirty="0">
                <a:solidFill>
                  <a:schemeClr val="accent5"/>
                </a:solidFill>
                <a:latin typeface="Arial"/>
                <a:cs typeface="Arial"/>
              </a:rPr>
              <a:t>Stick angle</a:t>
            </a:r>
          </a:p>
          <a:p>
            <a:pPr marL="575945" lvl="1" indent="-342900">
              <a:buAutoNum type="alphaLcPeriod"/>
            </a:pPr>
            <a:r>
              <a:rPr lang="en-US" dirty="0">
                <a:solidFill>
                  <a:schemeClr val="tx1"/>
                </a:solidFill>
                <a:latin typeface="Arial"/>
                <a:cs typeface="Arial"/>
              </a:rPr>
              <a:t>Air switch</a:t>
            </a:r>
          </a:p>
          <a:p>
            <a:pPr marL="575945" lvl="1" indent="-342900">
              <a:buAutoNum type="alphaLcPeriod"/>
            </a:pPr>
            <a:r>
              <a:rPr lang="en-US" dirty="0">
                <a:solidFill>
                  <a:schemeClr val="accent5"/>
                </a:solidFill>
                <a:latin typeface="Arial"/>
                <a:cs typeface="Arial"/>
              </a:rPr>
              <a:t>Bucket angle</a:t>
            </a:r>
            <a:endParaRPr lang="en-US">
              <a:solidFill>
                <a:schemeClr val="accent5"/>
              </a:solidFill>
            </a:endParaRPr>
          </a:p>
          <a:p>
            <a:pPr marL="575945" lvl="1" indent="-342900">
              <a:buAutoNum type="alphaLcPeriod"/>
            </a:pPr>
            <a:r>
              <a:rPr lang="en-US" dirty="0">
                <a:solidFill>
                  <a:schemeClr val="tx1"/>
                </a:solidFill>
                <a:latin typeface="Arial"/>
                <a:cs typeface="Arial"/>
              </a:rPr>
              <a:t>All above</a:t>
            </a: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The standard antenna we supply for Wi-Fi communications is manufactured by RFI. </a:t>
            </a:r>
            <a:r>
              <a:rPr lang="en-US" dirty="0">
                <a:solidFill>
                  <a:schemeClr val="accent5"/>
                </a:solidFill>
                <a:latin typeface="Arial"/>
                <a:cs typeface="Arial"/>
              </a:rPr>
              <a:t>False</a:t>
            </a: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Our standard GNSS antenna for all HP systems is the G3 antenna from </a:t>
            </a:r>
            <a:r>
              <a:rPr lang="en-US" dirty="0" err="1">
                <a:solidFill>
                  <a:schemeClr val="tx1"/>
                </a:solidFill>
                <a:latin typeface="Arial"/>
                <a:cs typeface="Arial"/>
              </a:rPr>
              <a:t>Antcom</a:t>
            </a:r>
            <a:r>
              <a:rPr lang="en-US" dirty="0">
                <a:solidFill>
                  <a:schemeClr val="tx1"/>
                </a:solidFill>
                <a:latin typeface="Arial"/>
                <a:cs typeface="Arial"/>
              </a:rPr>
              <a:t>. </a:t>
            </a:r>
            <a:r>
              <a:rPr lang="en-US" dirty="0">
                <a:solidFill>
                  <a:schemeClr val="accent5"/>
                </a:solidFill>
                <a:latin typeface="Arial"/>
                <a:cs typeface="Arial"/>
              </a:rPr>
              <a:t>False</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68588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p:txBody>
          <a:bodyPr/>
          <a:lstStyle/>
          <a:p>
            <a:r>
              <a:rPr lang="en-US" dirty="0"/>
              <a:t>MineOperate Field Hardware</a:t>
            </a:r>
          </a:p>
        </p:txBody>
      </p:sp>
      <p:sp>
        <p:nvSpPr>
          <p:cNvPr id="5" name="Content Placeholder 4">
            <a:extLst>
              <a:ext uri="{FF2B5EF4-FFF2-40B4-BE49-F238E27FC236}">
                <a16:creationId xmlns:a16="http://schemas.microsoft.com/office/drawing/2014/main" id="{9916A9A5-F629-49D7-9C3D-FD0A24EEC1F5}"/>
              </a:ext>
            </a:extLst>
          </p:cNvPr>
          <p:cNvSpPr>
            <a:spLocks noGrp="1"/>
          </p:cNvSpPr>
          <p:nvPr>
            <p:ph sz="quarter" idx="21"/>
          </p:nvPr>
        </p:nvSpPr>
        <p:spPr>
          <a:xfrm>
            <a:off x="609599" y="1543573"/>
            <a:ext cx="8867775" cy="4085440"/>
          </a:xfrm>
        </p:spPr>
        <p:txBody>
          <a:bodyPr/>
          <a:lstStyle/>
          <a:p>
            <a:r>
              <a:rPr lang="en-GB" b="1"/>
              <a:t>Current External Sensors</a:t>
            </a:r>
          </a:p>
          <a:p>
            <a:pPr lvl="1"/>
            <a:r>
              <a:rPr lang="en-GB"/>
              <a:t>Encoder</a:t>
            </a:r>
          </a:p>
          <a:p>
            <a:pPr lvl="1"/>
            <a:r>
              <a:rPr lang="en-GB"/>
              <a:t>Angle Sensor</a:t>
            </a:r>
          </a:p>
          <a:p>
            <a:pPr lvl="1"/>
            <a:r>
              <a:rPr lang="en-GB"/>
              <a:t>Pressure Sensors</a:t>
            </a:r>
          </a:p>
          <a:p>
            <a:pPr lvl="1"/>
            <a:r>
              <a:rPr lang="en-GB"/>
              <a:t>Air Switch</a:t>
            </a:r>
          </a:p>
          <a:p>
            <a:pPr marL="231775" lvl="1" indent="0">
              <a:buNone/>
            </a:pPr>
            <a:endParaRPr lang="en-GB"/>
          </a:p>
          <a:p>
            <a:r>
              <a:rPr lang="en-GB" b="1"/>
              <a:t>Antennas</a:t>
            </a:r>
          </a:p>
          <a:p>
            <a:pPr lvl="1"/>
            <a:r>
              <a:rPr lang="en-GB" err="1"/>
              <a:t>Mobilemark</a:t>
            </a:r>
            <a:r>
              <a:rPr lang="en-GB"/>
              <a:t> Wi-Fi</a:t>
            </a:r>
          </a:p>
          <a:p>
            <a:pPr lvl="1"/>
            <a:r>
              <a:rPr lang="en-GB"/>
              <a:t>RFI Wi-Fi</a:t>
            </a:r>
          </a:p>
          <a:p>
            <a:pPr lvl="1"/>
            <a:r>
              <a:rPr lang="en-GB"/>
              <a:t>G3 GNSS</a:t>
            </a:r>
          </a:p>
          <a:p>
            <a:pPr lvl="1"/>
            <a:r>
              <a:rPr lang="en-GB"/>
              <a:t>G5 GNSS</a:t>
            </a:r>
          </a:p>
          <a:p>
            <a:pPr lvl="1"/>
            <a:r>
              <a:rPr lang="en-GB"/>
              <a:t>Mini G3 GNSS</a:t>
            </a:r>
          </a:p>
          <a:p>
            <a:pPr lvl="1"/>
            <a:r>
              <a:rPr lang="en-GB"/>
              <a:t>Tallysman GNSS</a:t>
            </a:r>
          </a:p>
          <a:p>
            <a:pPr lvl="1"/>
            <a:r>
              <a:rPr lang="en-GB"/>
              <a:t>Cellular</a:t>
            </a:r>
          </a:p>
          <a:p>
            <a:endParaRPr lang="en-GB" b="1"/>
          </a:p>
          <a:p>
            <a:endParaRPr lang="en-GB"/>
          </a:p>
        </p:txBody>
      </p:sp>
    </p:spTree>
    <p:extLst>
      <p:ext uri="{BB962C8B-B14F-4D97-AF65-F5344CB8AC3E}">
        <p14:creationId xmlns:p14="http://schemas.microsoft.com/office/powerpoint/2010/main" val="3826169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4C64-3A3C-4F6A-91B2-72F13DF674E6}"/>
              </a:ext>
            </a:extLst>
          </p:cNvPr>
          <p:cNvSpPr>
            <a:spLocks noGrp="1"/>
          </p:cNvSpPr>
          <p:nvPr>
            <p:ph type="body" sz="quarter" idx="11"/>
          </p:nvPr>
        </p:nvSpPr>
        <p:spPr/>
        <p:txBody>
          <a:bodyPr/>
          <a:lstStyle/>
          <a:p>
            <a:r>
              <a:rPr lang="en-GB"/>
              <a:t>Example System Configurations </a:t>
            </a:r>
          </a:p>
        </p:txBody>
      </p:sp>
    </p:spTree>
    <p:extLst>
      <p:ext uri="{BB962C8B-B14F-4D97-AF65-F5344CB8AC3E}">
        <p14:creationId xmlns:p14="http://schemas.microsoft.com/office/powerpoint/2010/main" val="1804616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410233"/>
          </a:xfrm>
        </p:spPr>
        <p:txBody>
          <a:bodyPr/>
          <a:lstStyle/>
          <a:p>
            <a:r>
              <a:rPr lang="en-GB"/>
              <a:t>LP Truck Core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2" name="Picture 1">
            <a:extLst>
              <a:ext uri="{FF2B5EF4-FFF2-40B4-BE49-F238E27FC236}">
                <a16:creationId xmlns:a16="http://schemas.microsoft.com/office/drawing/2014/main" id="{0E0E023C-1EF4-44EC-8841-16ECCB2B67B3}"/>
              </a:ext>
            </a:extLst>
          </p:cNvPr>
          <p:cNvPicPr>
            <a:picLocks noChangeAspect="1"/>
          </p:cNvPicPr>
          <p:nvPr/>
        </p:nvPicPr>
        <p:blipFill>
          <a:blip r:embed="rId2"/>
          <a:stretch>
            <a:fillRect/>
          </a:stretch>
        </p:blipFill>
        <p:spPr>
          <a:xfrm>
            <a:off x="2906462" y="1224948"/>
            <a:ext cx="6930076" cy="4857069"/>
          </a:xfrm>
          <a:prstGeom prst="rect">
            <a:avLst/>
          </a:prstGeom>
        </p:spPr>
      </p:pic>
    </p:spTree>
    <p:extLst>
      <p:ext uri="{BB962C8B-B14F-4D97-AF65-F5344CB8AC3E}">
        <p14:creationId xmlns:p14="http://schemas.microsoft.com/office/powerpoint/2010/main" val="1931934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HP Dozer Core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7" name="Picture 6">
            <a:extLst>
              <a:ext uri="{FF2B5EF4-FFF2-40B4-BE49-F238E27FC236}">
                <a16:creationId xmlns:a16="http://schemas.microsoft.com/office/drawing/2014/main" id="{C5741186-E958-4806-B9C7-B2FE78B894EE}"/>
              </a:ext>
            </a:extLst>
          </p:cNvPr>
          <p:cNvPicPr>
            <a:picLocks noChangeAspect="1"/>
          </p:cNvPicPr>
          <p:nvPr/>
        </p:nvPicPr>
        <p:blipFill>
          <a:blip r:embed="rId2"/>
          <a:stretch>
            <a:fillRect/>
          </a:stretch>
        </p:blipFill>
        <p:spPr>
          <a:xfrm>
            <a:off x="2906462" y="1233181"/>
            <a:ext cx="6930076" cy="4806158"/>
          </a:xfrm>
          <a:prstGeom prst="rect">
            <a:avLst/>
          </a:prstGeom>
        </p:spPr>
      </p:pic>
    </p:spTree>
    <p:extLst>
      <p:ext uri="{BB962C8B-B14F-4D97-AF65-F5344CB8AC3E}">
        <p14:creationId xmlns:p14="http://schemas.microsoft.com/office/powerpoint/2010/main" val="140031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HP Drill Core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8" name="Picture 7">
            <a:extLst>
              <a:ext uri="{FF2B5EF4-FFF2-40B4-BE49-F238E27FC236}">
                <a16:creationId xmlns:a16="http://schemas.microsoft.com/office/drawing/2014/main" id="{143644B6-B274-4F86-B562-0C64B39E5046}"/>
              </a:ext>
            </a:extLst>
          </p:cNvPr>
          <p:cNvPicPr>
            <a:picLocks noChangeAspect="1"/>
          </p:cNvPicPr>
          <p:nvPr/>
        </p:nvPicPr>
        <p:blipFill>
          <a:blip r:embed="rId2"/>
          <a:stretch>
            <a:fillRect/>
          </a:stretch>
        </p:blipFill>
        <p:spPr>
          <a:xfrm>
            <a:off x="2906462" y="1233181"/>
            <a:ext cx="6930076" cy="4880566"/>
          </a:xfrm>
          <a:prstGeom prst="rect">
            <a:avLst/>
          </a:prstGeom>
        </p:spPr>
      </p:pic>
    </p:spTree>
    <p:extLst>
      <p:ext uri="{BB962C8B-B14F-4D97-AF65-F5344CB8AC3E}">
        <p14:creationId xmlns:p14="http://schemas.microsoft.com/office/powerpoint/2010/main" val="1274936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HP Shovel / Excavator Core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7" name="Picture 6">
            <a:extLst>
              <a:ext uri="{FF2B5EF4-FFF2-40B4-BE49-F238E27FC236}">
                <a16:creationId xmlns:a16="http://schemas.microsoft.com/office/drawing/2014/main" id="{FC46A1CF-8527-4F36-A964-6D477FD1E00D}"/>
              </a:ext>
            </a:extLst>
          </p:cNvPr>
          <p:cNvPicPr>
            <a:picLocks noChangeAspect="1"/>
          </p:cNvPicPr>
          <p:nvPr/>
        </p:nvPicPr>
        <p:blipFill>
          <a:blip r:embed="rId2"/>
          <a:stretch>
            <a:fillRect/>
          </a:stretch>
        </p:blipFill>
        <p:spPr>
          <a:xfrm>
            <a:off x="2906462" y="1407118"/>
            <a:ext cx="6930076" cy="4873478"/>
          </a:xfrm>
          <a:prstGeom prst="rect">
            <a:avLst/>
          </a:prstGeom>
        </p:spPr>
      </p:pic>
    </p:spTree>
    <p:extLst>
      <p:ext uri="{BB962C8B-B14F-4D97-AF65-F5344CB8AC3E}">
        <p14:creationId xmlns:p14="http://schemas.microsoft.com/office/powerpoint/2010/main" val="135709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LP Truck UHP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4" name="Picture 3">
            <a:extLst>
              <a:ext uri="{FF2B5EF4-FFF2-40B4-BE49-F238E27FC236}">
                <a16:creationId xmlns:a16="http://schemas.microsoft.com/office/drawing/2014/main" id="{40B60A96-6B06-4818-9C4A-2ACF43FEE73E}"/>
              </a:ext>
            </a:extLst>
          </p:cNvPr>
          <p:cNvPicPr>
            <a:picLocks noChangeAspect="1"/>
          </p:cNvPicPr>
          <p:nvPr/>
        </p:nvPicPr>
        <p:blipFill>
          <a:blip r:embed="rId2"/>
          <a:stretch>
            <a:fillRect/>
          </a:stretch>
        </p:blipFill>
        <p:spPr>
          <a:xfrm>
            <a:off x="2908156" y="1019833"/>
            <a:ext cx="6662298" cy="5168615"/>
          </a:xfrm>
          <a:prstGeom prst="rect">
            <a:avLst/>
          </a:prstGeom>
        </p:spPr>
      </p:pic>
    </p:spTree>
    <p:extLst>
      <p:ext uri="{BB962C8B-B14F-4D97-AF65-F5344CB8AC3E}">
        <p14:creationId xmlns:p14="http://schemas.microsoft.com/office/powerpoint/2010/main" val="2203924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HP Dozer UHP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7" name="Picture 6">
            <a:extLst>
              <a:ext uri="{FF2B5EF4-FFF2-40B4-BE49-F238E27FC236}">
                <a16:creationId xmlns:a16="http://schemas.microsoft.com/office/drawing/2014/main" id="{35941528-7335-42EC-8CBF-CE61A7FF8190}"/>
              </a:ext>
            </a:extLst>
          </p:cNvPr>
          <p:cNvPicPr>
            <a:picLocks noChangeAspect="1"/>
          </p:cNvPicPr>
          <p:nvPr/>
        </p:nvPicPr>
        <p:blipFill>
          <a:blip r:embed="rId2"/>
          <a:stretch>
            <a:fillRect/>
          </a:stretch>
        </p:blipFill>
        <p:spPr>
          <a:xfrm>
            <a:off x="3011648" y="1019833"/>
            <a:ext cx="6558806" cy="5145322"/>
          </a:xfrm>
          <a:prstGeom prst="rect">
            <a:avLst/>
          </a:prstGeom>
        </p:spPr>
      </p:pic>
    </p:spTree>
    <p:extLst>
      <p:ext uri="{BB962C8B-B14F-4D97-AF65-F5344CB8AC3E}">
        <p14:creationId xmlns:p14="http://schemas.microsoft.com/office/powerpoint/2010/main" val="3743492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HP Drill UHP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8" name="Picture 7">
            <a:extLst>
              <a:ext uri="{FF2B5EF4-FFF2-40B4-BE49-F238E27FC236}">
                <a16:creationId xmlns:a16="http://schemas.microsoft.com/office/drawing/2014/main" id="{30F32FD5-ECEE-49BD-8654-6DE31640705C}"/>
              </a:ext>
            </a:extLst>
          </p:cNvPr>
          <p:cNvPicPr>
            <a:picLocks noChangeAspect="1"/>
          </p:cNvPicPr>
          <p:nvPr/>
        </p:nvPicPr>
        <p:blipFill>
          <a:blip r:embed="rId2"/>
          <a:stretch>
            <a:fillRect/>
          </a:stretch>
        </p:blipFill>
        <p:spPr>
          <a:xfrm>
            <a:off x="2958232" y="1019833"/>
            <a:ext cx="6612222" cy="5145322"/>
          </a:xfrm>
          <a:prstGeom prst="rect">
            <a:avLst/>
          </a:prstGeom>
        </p:spPr>
      </p:pic>
    </p:spTree>
    <p:extLst>
      <p:ext uri="{BB962C8B-B14F-4D97-AF65-F5344CB8AC3E}">
        <p14:creationId xmlns:p14="http://schemas.microsoft.com/office/powerpoint/2010/main" val="2449799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HP Shovel / Excavator UHP HW</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7" name="Picture 6">
            <a:extLst>
              <a:ext uri="{FF2B5EF4-FFF2-40B4-BE49-F238E27FC236}">
                <a16:creationId xmlns:a16="http://schemas.microsoft.com/office/drawing/2014/main" id="{80D9DE45-A643-495D-AC75-C5A178B16092}"/>
              </a:ext>
            </a:extLst>
          </p:cNvPr>
          <p:cNvPicPr>
            <a:picLocks noChangeAspect="1"/>
          </p:cNvPicPr>
          <p:nvPr/>
        </p:nvPicPr>
        <p:blipFill>
          <a:blip r:embed="rId2"/>
          <a:stretch>
            <a:fillRect/>
          </a:stretch>
        </p:blipFill>
        <p:spPr>
          <a:xfrm>
            <a:off x="2958232" y="1271430"/>
            <a:ext cx="6612222" cy="5133564"/>
          </a:xfrm>
          <a:prstGeom prst="rect">
            <a:avLst/>
          </a:prstGeom>
        </p:spPr>
      </p:pic>
    </p:spTree>
    <p:extLst>
      <p:ext uri="{BB962C8B-B14F-4D97-AF65-F5344CB8AC3E}">
        <p14:creationId xmlns:p14="http://schemas.microsoft.com/office/powerpoint/2010/main" val="3914786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err="1"/>
              <a:t>Jasset</a:t>
            </a:r>
            <a:r>
              <a:rPr lang="en-GB"/>
              <a:t> Systems</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2" name="Picture 1">
            <a:extLst>
              <a:ext uri="{FF2B5EF4-FFF2-40B4-BE49-F238E27FC236}">
                <a16:creationId xmlns:a16="http://schemas.microsoft.com/office/drawing/2014/main" id="{5BAE556A-9B48-47CB-853C-2E7AFCA69334}"/>
              </a:ext>
            </a:extLst>
          </p:cNvPr>
          <p:cNvPicPr>
            <a:picLocks noChangeAspect="1"/>
          </p:cNvPicPr>
          <p:nvPr/>
        </p:nvPicPr>
        <p:blipFill>
          <a:blip r:embed="rId2"/>
          <a:stretch>
            <a:fillRect/>
          </a:stretch>
        </p:blipFill>
        <p:spPr>
          <a:xfrm>
            <a:off x="2088640" y="1720669"/>
            <a:ext cx="8014719" cy="4117498"/>
          </a:xfrm>
          <a:prstGeom prst="rect">
            <a:avLst/>
          </a:prstGeom>
        </p:spPr>
      </p:pic>
    </p:spTree>
    <p:extLst>
      <p:ext uri="{BB962C8B-B14F-4D97-AF65-F5344CB8AC3E}">
        <p14:creationId xmlns:p14="http://schemas.microsoft.com/office/powerpoint/2010/main" val="406775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p:txBody>
          <a:bodyPr/>
          <a:lstStyle/>
          <a:p>
            <a:r>
              <a:rPr lang="en-US" dirty="0"/>
              <a:t>MineOperate Field Hardware</a:t>
            </a:r>
          </a:p>
        </p:txBody>
      </p:sp>
      <p:sp>
        <p:nvSpPr>
          <p:cNvPr id="5" name="Content Placeholder 4">
            <a:extLst>
              <a:ext uri="{FF2B5EF4-FFF2-40B4-BE49-F238E27FC236}">
                <a16:creationId xmlns:a16="http://schemas.microsoft.com/office/drawing/2014/main" id="{9916A9A5-F629-49D7-9C3D-FD0A24EEC1F5}"/>
              </a:ext>
            </a:extLst>
          </p:cNvPr>
          <p:cNvSpPr>
            <a:spLocks noGrp="1"/>
          </p:cNvSpPr>
          <p:nvPr>
            <p:ph sz="quarter" idx="21"/>
          </p:nvPr>
        </p:nvSpPr>
        <p:spPr>
          <a:xfrm>
            <a:off x="609600" y="1409349"/>
            <a:ext cx="8867775" cy="4244832"/>
          </a:xfrm>
        </p:spPr>
        <p:txBody>
          <a:bodyPr lIns="0" tIns="0" rIns="0" bIns="0" anchor="t"/>
          <a:lstStyle/>
          <a:p>
            <a:r>
              <a:rPr lang="en-GB" b="1" dirty="0">
                <a:latin typeface="Arial"/>
                <a:cs typeface="Arial"/>
              </a:rPr>
              <a:t>Example System Configurations</a:t>
            </a:r>
          </a:p>
          <a:p>
            <a:pPr marL="464820" lvl="1" indent="-233045"/>
            <a:r>
              <a:rPr lang="en-GB" dirty="0">
                <a:latin typeface="Arial"/>
                <a:cs typeface="Arial"/>
              </a:rPr>
              <a:t>LP Truck Core HW</a:t>
            </a:r>
          </a:p>
          <a:p>
            <a:pPr marL="464820" lvl="1" indent="-233045"/>
            <a:r>
              <a:rPr lang="en-GB" dirty="0">
                <a:latin typeface="Arial"/>
                <a:cs typeface="Arial"/>
              </a:rPr>
              <a:t>HP Dozer Core HW</a:t>
            </a:r>
          </a:p>
          <a:p>
            <a:pPr marL="464820" lvl="1" indent="-233045"/>
            <a:r>
              <a:rPr lang="en-GB" dirty="0">
                <a:latin typeface="Arial"/>
                <a:cs typeface="Arial"/>
              </a:rPr>
              <a:t>HP Drill Core HW</a:t>
            </a:r>
          </a:p>
          <a:p>
            <a:pPr marL="464820" lvl="1" indent="-233045"/>
            <a:r>
              <a:rPr lang="en-GB" dirty="0">
                <a:latin typeface="Arial"/>
                <a:cs typeface="Arial"/>
              </a:rPr>
              <a:t>HP Shovel / Excavator Core HW</a:t>
            </a:r>
          </a:p>
          <a:p>
            <a:pPr marL="231775" lvl="1" indent="0">
              <a:buNone/>
            </a:pPr>
            <a:endParaRPr lang="en-GB" dirty="0">
              <a:latin typeface="Arial"/>
              <a:cs typeface="Arial"/>
            </a:endParaRPr>
          </a:p>
          <a:p>
            <a:pPr marL="464820" lvl="1" indent="-233045"/>
            <a:r>
              <a:rPr lang="en-GB" dirty="0">
                <a:latin typeface="Arial"/>
                <a:cs typeface="Arial"/>
              </a:rPr>
              <a:t>LP Truck UHP HW</a:t>
            </a:r>
          </a:p>
          <a:p>
            <a:pPr marL="464820" lvl="1" indent="-233045"/>
            <a:r>
              <a:rPr lang="en-GB" dirty="0">
                <a:latin typeface="Arial"/>
                <a:cs typeface="Arial"/>
              </a:rPr>
              <a:t>HP Dozer UHP HW</a:t>
            </a:r>
          </a:p>
          <a:p>
            <a:pPr marL="464820" lvl="1" indent="-233045"/>
            <a:r>
              <a:rPr lang="en-GB" dirty="0">
                <a:latin typeface="Arial"/>
                <a:cs typeface="Arial"/>
              </a:rPr>
              <a:t>HP Drill UHP HW</a:t>
            </a:r>
          </a:p>
          <a:p>
            <a:pPr marL="464820" lvl="1" indent="-233045"/>
            <a:r>
              <a:rPr lang="en-GB" dirty="0">
                <a:latin typeface="Arial"/>
                <a:cs typeface="Arial"/>
              </a:rPr>
              <a:t>HP Shovel / Excavator UHP HW</a:t>
            </a:r>
          </a:p>
          <a:p>
            <a:pPr marL="464820" lvl="1" indent="-233045"/>
            <a:r>
              <a:rPr lang="en-GB" dirty="0" err="1">
                <a:latin typeface="Arial"/>
                <a:cs typeface="Arial"/>
              </a:rPr>
              <a:t>Jasset</a:t>
            </a:r>
            <a:r>
              <a:rPr lang="en-GB" dirty="0">
                <a:latin typeface="Arial"/>
                <a:cs typeface="Arial"/>
              </a:rPr>
              <a:t> system</a:t>
            </a:r>
          </a:p>
          <a:p>
            <a:pPr marL="464820" lvl="1" indent="-233045"/>
            <a:r>
              <a:rPr lang="en-GB" dirty="0">
                <a:latin typeface="Arial"/>
                <a:cs typeface="Arial"/>
              </a:rPr>
              <a:t>Mojo7</a:t>
            </a:r>
          </a:p>
          <a:p>
            <a:pPr marL="0" indent="0">
              <a:buNone/>
            </a:pPr>
            <a:endParaRPr lang="en-GB" b="1"/>
          </a:p>
          <a:p>
            <a:r>
              <a:rPr lang="en-GB" b="1" dirty="0">
                <a:latin typeface="Arial"/>
                <a:cs typeface="Arial"/>
              </a:rPr>
              <a:t>Installation Hardware</a:t>
            </a:r>
          </a:p>
          <a:p>
            <a:pPr marL="464820" lvl="1" indent="-233045"/>
            <a:r>
              <a:rPr lang="en-GB" dirty="0">
                <a:latin typeface="Arial"/>
                <a:cs typeface="Arial"/>
              </a:rPr>
              <a:t>Install Kits</a:t>
            </a:r>
          </a:p>
          <a:p>
            <a:endParaRPr lang="en-GB" b="1"/>
          </a:p>
          <a:p>
            <a:endParaRPr lang="en-GB"/>
          </a:p>
        </p:txBody>
      </p:sp>
    </p:spTree>
    <p:extLst>
      <p:ext uri="{BB962C8B-B14F-4D97-AF65-F5344CB8AC3E}">
        <p14:creationId xmlns:p14="http://schemas.microsoft.com/office/powerpoint/2010/main" val="3973876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err="1"/>
              <a:t>Jasset</a:t>
            </a:r>
            <a:r>
              <a:rPr lang="en-GB"/>
              <a:t> Systems</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7" name="Picture 6">
            <a:extLst>
              <a:ext uri="{FF2B5EF4-FFF2-40B4-BE49-F238E27FC236}">
                <a16:creationId xmlns:a16="http://schemas.microsoft.com/office/drawing/2014/main" id="{30FE0D71-FACC-401C-9CEE-4F0A0516E168}"/>
              </a:ext>
            </a:extLst>
          </p:cNvPr>
          <p:cNvPicPr>
            <a:picLocks noChangeAspect="1"/>
          </p:cNvPicPr>
          <p:nvPr/>
        </p:nvPicPr>
        <p:blipFill>
          <a:blip r:embed="rId2"/>
          <a:stretch>
            <a:fillRect/>
          </a:stretch>
        </p:blipFill>
        <p:spPr>
          <a:xfrm>
            <a:off x="2237784" y="1350628"/>
            <a:ext cx="7716431" cy="4792564"/>
          </a:xfrm>
          <a:prstGeom prst="rect">
            <a:avLst/>
          </a:prstGeom>
        </p:spPr>
      </p:pic>
    </p:spTree>
    <p:extLst>
      <p:ext uri="{BB962C8B-B14F-4D97-AF65-F5344CB8AC3E}">
        <p14:creationId xmlns:p14="http://schemas.microsoft.com/office/powerpoint/2010/main" val="104591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err="1"/>
              <a:t>Jasset</a:t>
            </a:r>
            <a:r>
              <a:rPr lang="en-GB"/>
              <a:t> Systems</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2" name="Picture 1">
            <a:extLst>
              <a:ext uri="{FF2B5EF4-FFF2-40B4-BE49-F238E27FC236}">
                <a16:creationId xmlns:a16="http://schemas.microsoft.com/office/drawing/2014/main" id="{C7F99E90-7CFC-4114-AAFE-7F2315E4402E}"/>
              </a:ext>
            </a:extLst>
          </p:cNvPr>
          <p:cNvPicPr>
            <a:picLocks noChangeAspect="1"/>
          </p:cNvPicPr>
          <p:nvPr/>
        </p:nvPicPr>
        <p:blipFill>
          <a:blip r:embed="rId2"/>
          <a:stretch>
            <a:fillRect/>
          </a:stretch>
        </p:blipFill>
        <p:spPr>
          <a:xfrm>
            <a:off x="2210957" y="1404685"/>
            <a:ext cx="7770085" cy="4853239"/>
          </a:xfrm>
          <a:prstGeom prst="rect">
            <a:avLst/>
          </a:prstGeom>
        </p:spPr>
      </p:pic>
    </p:spTree>
    <p:extLst>
      <p:ext uri="{BB962C8B-B14F-4D97-AF65-F5344CB8AC3E}">
        <p14:creationId xmlns:p14="http://schemas.microsoft.com/office/powerpoint/2010/main" val="1061921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3"/>
            <a:ext cx="10972800" cy="774571"/>
          </a:xfrm>
        </p:spPr>
        <p:txBody>
          <a:bodyPr/>
          <a:lstStyle/>
          <a:p>
            <a:r>
              <a:rPr lang="en-GB"/>
              <a:t>Mojo7</a:t>
            </a:r>
          </a:p>
          <a:p>
            <a:endParaRPr lang="en-GB"/>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Example System Configurations</a:t>
            </a:r>
          </a:p>
        </p:txBody>
      </p:sp>
      <p:pic>
        <p:nvPicPr>
          <p:cNvPr id="4" name="Picture 3">
            <a:extLst>
              <a:ext uri="{FF2B5EF4-FFF2-40B4-BE49-F238E27FC236}">
                <a16:creationId xmlns:a16="http://schemas.microsoft.com/office/drawing/2014/main" id="{4B1567C0-4EB6-4F70-9F44-872D1ABAE7A3}"/>
              </a:ext>
            </a:extLst>
          </p:cNvPr>
          <p:cNvPicPr>
            <a:picLocks noChangeAspect="1"/>
          </p:cNvPicPr>
          <p:nvPr/>
        </p:nvPicPr>
        <p:blipFill>
          <a:blip r:embed="rId2"/>
          <a:stretch>
            <a:fillRect/>
          </a:stretch>
        </p:blipFill>
        <p:spPr>
          <a:xfrm>
            <a:off x="1775669" y="1430066"/>
            <a:ext cx="8640661" cy="4842848"/>
          </a:xfrm>
          <a:prstGeom prst="rect">
            <a:avLst/>
          </a:prstGeom>
        </p:spPr>
      </p:pic>
    </p:spTree>
    <p:extLst>
      <p:ext uri="{BB962C8B-B14F-4D97-AF65-F5344CB8AC3E}">
        <p14:creationId xmlns:p14="http://schemas.microsoft.com/office/powerpoint/2010/main" val="1452037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4C64-3A3C-4F6A-91B2-72F13DF674E6}"/>
              </a:ext>
            </a:extLst>
          </p:cNvPr>
          <p:cNvSpPr>
            <a:spLocks noGrp="1"/>
          </p:cNvSpPr>
          <p:nvPr>
            <p:ph type="body" sz="quarter" idx="11"/>
          </p:nvPr>
        </p:nvSpPr>
        <p:spPr/>
        <p:txBody>
          <a:bodyPr/>
          <a:lstStyle/>
          <a:p>
            <a:r>
              <a:rPr lang="en-GB"/>
              <a:t>Installation Hardware</a:t>
            </a:r>
          </a:p>
        </p:txBody>
      </p:sp>
    </p:spTree>
    <p:extLst>
      <p:ext uri="{BB962C8B-B14F-4D97-AF65-F5344CB8AC3E}">
        <p14:creationId xmlns:p14="http://schemas.microsoft.com/office/powerpoint/2010/main" val="3712310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2B5E63-C176-4855-A244-F58A4BE900C7}"/>
              </a:ext>
            </a:extLst>
          </p:cNvPr>
          <p:cNvSpPr>
            <a:spLocks noGrp="1"/>
          </p:cNvSpPr>
          <p:nvPr>
            <p:ph type="body" sz="quarter" idx="20"/>
          </p:nvPr>
        </p:nvSpPr>
        <p:spPr>
          <a:xfrm>
            <a:off x="609601" y="1019832"/>
            <a:ext cx="10972800" cy="2561727"/>
          </a:xfrm>
        </p:spPr>
        <p:txBody>
          <a:bodyPr/>
          <a:lstStyle/>
          <a:p>
            <a:r>
              <a:rPr lang="en-GB"/>
              <a:t>Install Kits</a:t>
            </a:r>
            <a:endParaRPr lang="en-GB" sz="1200"/>
          </a:p>
          <a:p>
            <a:r>
              <a:rPr lang="en-GB" sz="1400"/>
              <a:t>There are standard install kits for each hardware configuration that include brackets and mounting hardware (nuts, bolts and screws) for mounting the hub, screen and sensors.  Cable and connectors for assembling antenna cables, fuse holders, fuses and crimp connectors for power connections, electrical and splicing tape and conduit and fittings for routing cables into or out of the cab of the machine.</a:t>
            </a:r>
          </a:p>
          <a:p>
            <a:r>
              <a:rPr lang="en-GB" sz="1400"/>
              <a:t>These are supplied as part of each system and differ slightly depending on the type of system being installed.</a:t>
            </a:r>
          </a:p>
          <a:p>
            <a:r>
              <a:rPr lang="en-GB" sz="1400"/>
              <a:t>In the majority of cases no extra hardware is required but installers should always carry spare connectors, crimps, nut bolts and screws to account for unforeseen circumstances.</a:t>
            </a:r>
          </a:p>
          <a:p>
            <a:r>
              <a:rPr lang="en-GB" sz="1400"/>
              <a:t>Prior to any installation a pre install inspection should be done to identify if special brackets or and any extra items are required.</a:t>
            </a:r>
          </a:p>
          <a:p>
            <a:endParaRPr lang="en-GB" sz="1400"/>
          </a:p>
        </p:txBody>
      </p:sp>
      <p:sp>
        <p:nvSpPr>
          <p:cNvPr id="3" name="Title 2">
            <a:extLst>
              <a:ext uri="{FF2B5EF4-FFF2-40B4-BE49-F238E27FC236}">
                <a16:creationId xmlns:a16="http://schemas.microsoft.com/office/drawing/2014/main" id="{8340D8DB-BE92-6046-BE8C-411C16BEC000}"/>
              </a:ext>
            </a:extLst>
          </p:cNvPr>
          <p:cNvSpPr>
            <a:spLocks noGrp="1"/>
          </p:cNvSpPr>
          <p:nvPr>
            <p:ph type="title"/>
          </p:nvPr>
        </p:nvSpPr>
        <p:spPr/>
        <p:txBody>
          <a:bodyPr/>
          <a:lstStyle/>
          <a:p>
            <a:r>
              <a:rPr lang="en-US"/>
              <a:t>Installation Hardware</a:t>
            </a:r>
          </a:p>
        </p:txBody>
      </p:sp>
      <p:pic>
        <p:nvPicPr>
          <p:cNvPr id="2" name="Picture 1">
            <a:extLst>
              <a:ext uri="{FF2B5EF4-FFF2-40B4-BE49-F238E27FC236}">
                <a16:creationId xmlns:a16="http://schemas.microsoft.com/office/drawing/2014/main" id="{5848636C-4056-4751-A3C4-285C22037E52}"/>
              </a:ext>
            </a:extLst>
          </p:cNvPr>
          <p:cNvPicPr>
            <a:picLocks noChangeAspect="1"/>
          </p:cNvPicPr>
          <p:nvPr/>
        </p:nvPicPr>
        <p:blipFill>
          <a:blip r:embed="rId2"/>
          <a:stretch>
            <a:fillRect/>
          </a:stretch>
        </p:blipFill>
        <p:spPr>
          <a:xfrm>
            <a:off x="626380" y="3311673"/>
            <a:ext cx="3728748" cy="2621868"/>
          </a:xfrm>
          <a:prstGeom prst="rect">
            <a:avLst/>
          </a:prstGeom>
        </p:spPr>
      </p:pic>
      <p:pic>
        <p:nvPicPr>
          <p:cNvPr id="5" name="Picture 4">
            <a:extLst>
              <a:ext uri="{FF2B5EF4-FFF2-40B4-BE49-F238E27FC236}">
                <a16:creationId xmlns:a16="http://schemas.microsoft.com/office/drawing/2014/main" id="{79D28F9C-4142-41CC-A960-11946AEFB0F5}"/>
              </a:ext>
            </a:extLst>
          </p:cNvPr>
          <p:cNvPicPr>
            <a:picLocks noChangeAspect="1"/>
          </p:cNvPicPr>
          <p:nvPr/>
        </p:nvPicPr>
        <p:blipFill>
          <a:blip r:embed="rId3"/>
          <a:stretch>
            <a:fillRect/>
          </a:stretch>
        </p:blipFill>
        <p:spPr>
          <a:xfrm>
            <a:off x="4561782" y="3346375"/>
            <a:ext cx="3399066" cy="2592663"/>
          </a:xfrm>
          <a:prstGeom prst="rect">
            <a:avLst/>
          </a:prstGeom>
        </p:spPr>
      </p:pic>
      <p:pic>
        <p:nvPicPr>
          <p:cNvPr id="7" name="Picture 6">
            <a:extLst>
              <a:ext uri="{FF2B5EF4-FFF2-40B4-BE49-F238E27FC236}">
                <a16:creationId xmlns:a16="http://schemas.microsoft.com/office/drawing/2014/main" id="{9851ECD1-42E0-4C46-930B-85FE0D8DE7EF}"/>
              </a:ext>
            </a:extLst>
          </p:cNvPr>
          <p:cNvPicPr>
            <a:picLocks noChangeAspect="1"/>
          </p:cNvPicPr>
          <p:nvPr/>
        </p:nvPicPr>
        <p:blipFill>
          <a:blip r:embed="rId4"/>
          <a:stretch>
            <a:fillRect/>
          </a:stretch>
        </p:blipFill>
        <p:spPr>
          <a:xfrm>
            <a:off x="8167502" y="3337986"/>
            <a:ext cx="3398121" cy="2592663"/>
          </a:xfrm>
          <a:prstGeom prst="rect">
            <a:avLst/>
          </a:prstGeom>
        </p:spPr>
      </p:pic>
    </p:spTree>
    <p:extLst>
      <p:ext uri="{BB962C8B-B14F-4D97-AF65-F5344CB8AC3E}">
        <p14:creationId xmlns:p14="http://schemas.microsoft.com/office/powerpoint/2010/main" val="1993550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latin typeface="Arial"/>
                <a:cs typeface="Arial"/>
              </a:rPr>
              <a:t>System Configurations - Questions</a:t>
            </a:r>
            <a:endParaRPr lang="en-US" b="0" dirty="0">
              <a:latin typeface="Arial"/>
              <a:cs typeface="Arial"/>
            </a:endParaRPr>
          </a:p>
          <a:p>
            <a:endParaRPr lang="en-US" dirty="0">
              <a:latin typeface="Arial"/>
              <a:cs typeface="Arial"/>
            </a:endParaRPr>
          </a:p>
          <a:p>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latin typeface="Arial"/>
                <a:cs typeface="Arial"/>
              </a:rPr>
              <a:t>What is the default serial port configured when you directly connect to Core S1/S2 port? ____</a:t>
            </a:r>
            <a:endParaRPr lang="en-US" dirty="0">
              <a:solidFill>
                <a:schemeClr val="tx1"/>
              </a:solidFill>
              <a:latin typeface="Arial"/>
              <a:cs typeface="Arial"/>
            </a:endParaRPr>
          </a:p>
          <a:p>
            <a:pPr marL="342900" indent="-342900">
              <a:buAutoNum type="arabicPeriod"/>
            </a:pPr>
            <a:r>
              <a:rPr lang="en-GB" dirty="0">
                <a:solidFill>
                  <a:srgbClr val="FF0000"/>
                </a:solidFill>
                <a:latin typeface="Arial"/>
                <a:cs typeface="Arial"/>
              </a:rPr>
              <a:t>True or False </a:t>
            </a:r>
            <a:r>
              <a:rPr lang="en-GB" dirty="0">
                <a:latin typeface="Arial"/>
                <a:cs typeface="Arial"/>
              </a:rPr>
              <a:t>P6 is the standard can port to install Chassis sensor in UHP.</a:t>
            </a:r>
            <a:endParaRPr lang="en-US" dirty="0">
              <a:solidFill>
                <a:schemeClr val="tx1"/>
              </a:solidFil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Mast sensor standard installation is in CAN2 port in UHP hardware.</a:t>
            </a:r>
          </a:p>
          <a:p>
            <a:pPr marL="342900" indent="-342900">
              <a:buAutoNum type="arabicPeriod"/>
            </a:pPr>
            <a:r>
              <a:rPr lang="en-US" dirty="0">
                <a:solidFill>
                  <a:schemeClr val="tx1"/>
                </a:solidFill>
                <a:latin typeface="Arial"/>
                <a:cs typeface="Arial"/>
              </a:rPr>
              <a:t>What are ID configurations for external angle sensors?</a:t>
            </a:r>
            <a:endParaRPr lang="en-US" dirty="0">
              <a:solidFill>
                <a:schemeClr val="tx1"/>
              </a:solidFill>
            </a:endParaRPr>
          </a:p>
          <a:p>
            <a:pPr marL="575945" lvl="1" indent="-342900">
              <a:buAutoNum type="alphaLcPeriod"/>
            </a:pPr>
            <a:r>
              <a:rPr lang="en-US" dirty="0">
                <a:solidFill>
                  <a:schemeClr val="tx1"/>
                </a:solidFill>
                <a:latin typeface="Arial"/>
                <a:cs typeface="Arial"/>
              </a:rPr>
              <a:t>63</a:t>
            </a:r>
            <a:endParaRPr lang="en-US" dirty="0">
              <a:solidFill>
                <a:schemeClr val="tx1"/>
              </a:solidFill>
            </a:endParaRPr>
          </a:p>
          <a:p>
            <a:pPr marL="575945" lvl="1" indent="-342900">
              <a:buAutoNum type="alphaLcPeriod"/>
            </a:pPr>
            <a:r>
              <a:rPr lang="en-US" dirty="0">
                <a:solidFill>
                  <a:schemeClr val="tx1"/>
                </a:solidFill>
                <a:latin typeface="Arial"/>
                <a:cs typeface="Arial"/>
              </a:rPr>
              <a:t>64</a:t>
            </a:r>
          </a:p>
          <a:p>
            <a:pPr marL="575945" lvl="1" indent="-342900">
              <a:buAutoNum type="alphaLcPeriod"/>
            </a:pPr>
            <a:r>
              <a:rPr lang="en-US" dirty="0">
                <a:solidFill>
                  <a:schemeClr val="tx1"/>
                </a:solidFill>
                <a:latin typeface="Arial"/>
                <a:cs typeface="Arial"/>
              </a:rPr>
              <a:t>69</a:t>
            </a:r>
          </a:p>
          <a:p>
            <a:pPr marL="575945" lvl="1" indent="-342900">
              <a:buAutoNum type="alphaLcPeriod"/>
            </a:pPr>
            <a:r>
              <a:rPr lang="en-US" dirty="0">
                <a:solidFill>
                  <a:schemeClr val="tx1"/>
                </a:solidFill>
                <a:latin typeface="Arial"/>
                <a:cs typeface="Arial"/>
              </a:rPr>
              <a:t>401</a:t>
            </a:r>
          </a:p>
          <a:p>
            <a:pPr marL="575945" lvl="1" indent="-342900">
              <a:buAutoNum type="alphaLcPeriod"/>
            </a:pPr>
            <a:r>
              <a:rPr lang="en-US" dirty="0">
                <a:solidFill>
                  <a:schemeClr val="tx1"/>
                </a:solidFill>
                <a:latin typeface="Arial"/>
                <a:cs typeface="Arial"/>
              </a:rPr>
              <a:t>All above</a:t>
            </a:r>
            <a:endParaRPr lang="en-US" dirty="0">
              <a:solidFill>
                <a:schemeClr val="tx1"/>
              </a:solidFil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All install kits </a:t>
            </a:r>
            <a:r>
              <a:rPr lang="en-GB" dirty="0">
                <a:latin typeface="Arial"/>
                <a:cs typeface="Arial"/>
              </a:rPr>
              <a:t>are supplied as part of each system and differ slightly depending on the type of system being installed.</a:t>
            </a:r>
            <a:endParaRPr lang="en-US" dirty="0">
              <a:solidFill>
                <a:schemeClr val="tx1"/>
              </a:solidFill>
              <a:latin typeface="Arial"/>
              <a:cs typeface="Aria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1497584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latin typeface="Arial"/>
                <a:cs typeface="Arial"/>
              </a:rPr>
              <a:t>System Configurations - Answers to Questions</a:t>
            </a:r>
            <a:endParaRPr lang="en-US" b="0" dirty="0">
              <a:latin typeface="Arial"/>
              <a:cs typeface="Arial"/>
            </a:endParaRPr>
          </a:p>
          <a:p>
            <a:endParaRPr lang="en-US" dirty="0">
              <a:latin typeface="Arial"/>
              <a:cs typeface="Arial"/>
            </a:endParaRPr>
          </a:p>
          <a:p>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latin typeface="Arial"/>
                <a:cs typeface="Arial"/>
              </a:rPr>
              <a:t>What is the default serial port configured when you directly connect to Core S1/S2 port? </a:t>
            </a:r>
            <a:r>
              <a:rPr lang="en-GB" dirty="0">
                <a:solidFill>
                  <a:schemeClr val="accent5"/>
                </a:solidFill>
                <a:latin typeface="Arial"/>
                <a:cs typeface="Arial"/>
              </a:rPr>
              <a:t>S1</a:t>
            </a:r>
          </a:p>
          <a:p>
            <a:pPr marL="342900" indent="-342900">
              <a:buAutoNum type="arabicPeriod"/>
            </a:pPr>
            <a:r>
              <a:rPr lang="en-GB" dirty="0">
                <a:solidFill>
                  <a:srgbClr val="FF0000"/>
                </a:solidFill>
                <a:latin typeface="Arial"/>
                <a:cs typeface="Arial"/>
              </a:rPr>
              <a:t>True or False </a:t>
            </a:r>
            <a:r>
              <a:rPr lang="en-GB" dirty="0">
                <a:latin typeface="Arial"/>
                <a:cs typeface="Arial"/>
              </a:rPr>
              <a:t>P6 is the standard can port to install Chassis sensor in UHP. </a:t>
            </a:r>
            <a:r>
              <a:rPr lang="en-GB" dirty="0">
                <a:solidFill>
                  <a:schemeClr val="accent5"/>
                </a:solidFill>
                <a:latin typeface="Arial"/>
                <a:cs typeface="Arial"/>
              </a:rPr>
              <a:t>True</a:t>
            </a:r>
            <a:r>
              <a:rPr lang="en-GB" dirty="0">
                <a:latin typeface="Arial"/>
                <a:cs typeface="Arial"/>
              </a:rPr>
              <a:t> </a:t>
            </a:r>
            <a:endParaRPr lang="en-US" dirty="0">
              <a:solidFill>
                <a:schemeClr val="tx1"/>
              </a:solidFil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Mast sensor standard installation is in CAN2 port in UHP hardware. </a:t>
            </a:r>
            <a:r>
              <a:rPr lang="en-US" dirty="0">
                <a:solidFill>
                  <a:schemeClr val="accent5"/>
                </a:solidFill>
                <a:latin typeface="Arial"/>
                <a:cs typeface="Arial"/>
              </a:rPr>
              <a:t>True</a:t>
            </a:r>
          </a:p>
          <a:p>
            <a:pPr marL="342900" indent="-342900">
              <a:buAutoNum type="arabicPeriod"/>
            </a:pPr>
            <a:r>
              <a:rPr lang="en-US" dirty="0">
                <a:solidFill>
                  <a:schemeClr val="tx1"/>
                </a:solidFill>
                <a:latin typeface="Arial"/>
                <a:cs typeface="Arial"/>
              </a:rPr>
              <a:t>What are ID configurations for external angle sensors?</a:t>
            </a:r>
            <a:endParaRPr lang="en-US" dirty="0">
              <a:solidFill>
                <a:schemeClr val="tx1"/>
              </a:solidFill>
            </a:endParaRPr>
          </a:p>
          <a:p>
            <a:pPr marL="575945" lvl="1" indent="-342900">
              <a:buAutoNum type="alphaLcPeriod"/>
            </a:pPr>
            <a:r>
              <a:rPr lang="en-US" dirty="0">
                <a:solidFill>
                  <a:schemeClr val="accent5"/>
                </a:solidFill>
                <a:latin typeface="Arial"/>
                <a:cs typeface="Arial"/>
              </a:rPr>
              <a:t>63</a:t>
            </a:r>
            <a:endParaRPr lang="en-US">
              <a:solidFill>
                <a:schemeClr val="accent5"/>
              </a:solidFill>
            </a:endParaRPr>
          </a:p>
          <a:p>
            <a:pPr marL="575945" lvl="1" indent="-342900">
              <a:buAutoNum type="alphaLcPeriod"/>
            </a:pPr>
            <a:r>
              <a:rPr lang="en-US" dirty="0">
                <a:solidFill>
                  <a:schemeClr val="accent5"/>
                </a:solidFill>
                <a:latin typeface="Arial"/>
                <a:cs typeface="Arial"/>
              </a:rPr>
              <a:t>64</a:t>
            </a:r>
          </a:p>
          <a:p>
            <a:pPr marL="575945" lvl="1" indent="-342900">
              <a:buAutoNum type="alphaLcPeriod"/>
            </a:pPr>
            <a:r>
              <a:rPr lang="en-US" dirty="0">
                <a:solidFill>
                  <a:schemeClr val="accent5"/>
                </a:solidFill>
                <a:latin typeface="Arial"/>
                <a:cs typeface="Arial"/>
              </a:rPr>
              <a:t>69</a:t>
            </a:r>
          </a:p>
          <a:p>
            <a:pPr marL="575945" lvl="1" indent="-342900">
              <a:buAutoNum type="alphaLcPeriod"/>
            </a:pPr>
            <a:r>
              <a:rPr lang="en-US" dirty="0">
                <a:solidFill>
                  <a:schemeClr val="tx1"/>
                </a:solidFill>
                <a:latin typeface="Arial"/>
                <a:cs typeface="Arial"/>
              </a:rPr>
              <a:t>401</a:t>
            </a:r>
          </a:p>
          <a:p>
            <a:pPr marL="575945" lvl="1" indent="-342900">
              <a:buAutoNum type="alphaLcPeriod"/>
            </a:pPr>
            <a:r>
              <a:rPr lang="en-US" dirty="0">
                <a:solidFill>
                  <a:schemeClr val="tx1"/>
                </a:solidFill>
                <a:latin typeface="Arial"/>
                <a:cs typeface="Arial"/>
              </a:rPr>
              <a:t>All above</a:t>
            </a:r>
            <a:endParaRPr lang="en-US" dirty="0">
              <a:solidFill>
                <a:schemeClr val="tx1"/>
              </a:solidFill>
            </a:endParaRPr>
          </a:p>
          <a:p>
            <a:pPr marL="342900" indent="-342900">
              <a:buAutoNum type="arabicPeriod"/>
            </a:pPr>
            <a:r>
              <a:rPr lang="en-GB" dirty="0">
                <a:solidFill>
                  <a:srgbClr val="FF0000"/>
                </a:solidFill>
                <a:latin typeface="Arial"/>
                <a:cs typeface="Arial"/>
              </a:rPr>
              <a:t>True or False </a:t>
            </a:r>
            <a:r>
              <a:rPr lang="en-US" dirty="0">
                <a:solidFill>
                  <a:schemeClr val="tx1"/>
                </a:solidFill>
                <a:latin typeface="Arial"/>
                <a:cs typeface="Arial"/>
              </a:rPr>
              <a:t>All install kits </a:t>
            </a:r>
            <a:r>
              <a:rPr lang="en-GB" dirty="0">
                <a:latin typeface="Arial"/>
                <a:cs typeface="Arial"/>
              </a:rPr>
              <a:t>are supplied as part of each system and differ slightly depending on the type of system being installed. </a:t>
            </a:r>
            <a:r>
              <a:rPr lang="en-GB" dirty="0">
                <a:solidFill>
                  <a:schemeClr val="accent5"/>
                </a:solidFill>
                <a:latin typeface="Arial"/>
                <a:cs typeface="Arial"/>
              </a:rPr>
              <a:t>True</a:t>
            </a:r>
            <a:endParaRPr lang="en-US" dirty="0">
              <a:solidFill>
                <a:schemeClr val="accent5"/>
              </a:solidFill>
              <a:latin typeface="Arial"/>
              <a:cs typeface="Aria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1993290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54C64-3A3C-4F6A-91B2-72F13DF674E6}"/>
              </a:ext>
            </a:extLst>
          </p:cNvPr>
          <p:cNvSpPr>
            <a:spLocks noGrp="1"/>
          </p:cNvSpPr>
          <p:nvPr>
            <p:ph type="body" sz="quarter" idx="11"/>
          </p:nvPr>
        </p:nvSpPr>
        <p:spPr/>
        <p:txBody>
          <a:bodyPr/>
          <a:lstStyle/>
          <a:p>
            <a:r>
              <a:rPr lang="en-GB"/>
              <a:t>Current </a:t>
            </a:r>
            <a:r>
              <a:rPr lang="en-GB" err="1"/>
              <a:t>MineOperate</a:t>
            </a:r>
            <a:r>
              <a:rPr lang="en-GB"/>
              <a:t> Hardware</a:t>
            </a:r>
          </a:p>
        </p:txBody>
      </p:sp>
    </p:spTree>
    <p:extLst>
      <p:ext uri="{BB962C8B-B14F-4D97-AF65-F5344CB8AC3E}">
        <p14:creationId xmlns:p14="http://schemas.microsoft.com/office/powerpoint/2010/main" val="1699330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D9BB08-1D03-4A92-960D-857B60DA794E}"/>
              </a:ext>
            </a:extLst>
          </p:cNvPr>
          <p:cNvSpPr>
            <a:spLocks noGrp="1"/>
          </p:cNvSpPr>
          <p:nvPr>
            <p:ph type="body" sz="quarter" idx="20"/>
          </p:nvPr>
        </p:nvSpPr>
        <p:spPr/>
        <p:txBody>
          <a:bodyPr/>
          <a:lstStyle/>
          <a:p>
            <a:r>
              <a:rPr lang="en-AU" dirty="0"/>
              <a:t>August 2022</a:t>
            </a:r>
          </a:p>
        </p:txBody>
      </p:sp>
      <p:sp>
        <p:nvSpPr>
          <p:cNvPr id="5" name="Title 4">
            <a:extLst>
              <a:ext uri="{FF2B5EF4-FFF2-40B4-BE49-F238E27FC236}">
                <a16:creationId xmlns:a16="http://schemas.microsoft.com/office/drawing/2014/main" id="{AFEFCAEA-1124-43E4-8157-452F60BD3D0B}"/>
              </a:ext>
            </a:extLst>
          </p:cNvPr>
          <p:cNvSpPr>
            <a:spLocks noGrp="1"/>
          </p:cNvSpPr>
          <p:nvPr>
            <p:ph type="title"/>
          </p:nvPr>
        </p:nvSpPr>
        <p:spPr/>
        <p:txBody>
          <a:bodyPr/>
          <a:lstStyle/>
          <a:p>
            <a:r>
              <a:rPr lang="en-AU" dirty="0"/>
              <a:t>Active MineOperate Hardware </a:t>
            </a:r>
          </a:p>
        </p:txBody>
      </p:sp>
      <p:graphicFrame>
        <p:nvGraphicFramePr>
          <p:cNvPr id="13" name="Content Placeholder 12">
            <a:extLst>
              <a:ext uri="{FF2B5EF4-FFF2-40B4-BE49-F238E27FC236}">
                <a16:creationId xmlns:a16="http://schemas.microsoft.com/office/drawing/2014/main" id="{A6AB9407-B0C1-429B-A3BF-6A72D1ED469E}"/>
              </a:ext>
            </a:extLst>
          </p:cNvPr>
          <p:cNvGraphicFramePr>
            <a:graphicFrameLocks noGrp="1"/>
          </p:cNvGraphicFramePr>
          <p:nvPr>
            <p:ph sz="quarter" idx="21"/>
            <p:extLst>
              <p:ext uri="{D42A27DB-BD31-4B8C-83A1-F6EECF244321}">
                <p14:modId xmlns:p14="http://schemas.microsoft.com/office/powerpoint/2010/main" val="2858919028"/>
              </p:ext>
            </p:extLst>
          </p:nvPr>
        </p:nvGraphicFramePr>
        <p:xfrm>
          <a:off x="609600" y="2108200"/>
          <a:ext cx="5356225" cy="377031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a:extLst>
              <a:ext uri="{FF2B5EF4-FFF2-40B4-BE49-F238E27FC236}">
                <a16:creationId xmlns:a16="http://schemas.microsoft.com/office/drawing/2014/main" id="{1F01A0EE-AC1C-4B3F-973D-0EC525F3FC66}"/>
              </a:ext>
            </a:extLst>
          </p:cNvPr>
          <p:cNvSpPr>
            <a:spLocks noGrp="1"/>
          </p:cNvSpPr>
          <p:nvPr>
            <p:ph type="body" sz="quarter" idx="25"/>
          </p:nvPr>
        </p:nvSpPr>
        <p:spPr/>
        <p:txBody>
          <a:bodyPr/>
          <a:lstStyle/>
          <a:p>
            <a:r>
              <a:rPr lang="en-AU" dirty="0"/>
              <a:t>Active Units</a:t>
            </a:r>
          </a:p>
        </p:txBody>
      </p:sp>
      <p:sp>
        <p:nvSpPr>
          <p:cNvPr id="10" name="Text Placeholder 9">
            <a:extLst>
              <a:ext uri="{FF2B5EF4-FFF2-40B4-BE49-F238E27FC236}">
                <a16:creationId xmlns:a16="http://schemas.microsoft.com/office/drawing/2014/main" id="{46EE9E28-5F4D-4E1B-A670-A3473284FFCE}"/>
              </a:ext>
            </a:extLst>
          </p:cNvPr>
          <p:cNvSpPr>
            <a:spLocks noGrp="1"/>
          </p:cNvSpPr>
          <p:nvPr>
            <p:ph type="body" sz="quarter" idx="26"/>
          </p:nvPr>
        </p:nvSpPr>
        <p:spPr/>
        <p:txBody>
          <a:bodyPr/>
          <a:lstStyle/>
          <a:p>
            <a:r>
              <a:rPr lang="en-AU" dirty="0"/>
              <a:t>Types of Units</a:t>
            </a:r>
          </a:p>
        </p:txBody>
      </p:sp>
      <p:sp>
        <p:nvSpPr>
          <p:cNvPr id="18" name="Content Placeholder 17">
            <a:extLst>
              <a:ext uri="{FF2B5EF4-FFF2-40B4-BE49-F238E27FC236}">
                <a16:creationId xmlns:a16="http://schemas.microsoft.com/office/drawing/2014/main" id="{A6DC5328-2996-48CC-8868-F9390E9C9CBE}"/>
              </a:ext>
            </a:extLst>
          </p:cNvPr>
          <p:cNvSpPr>
            <a:spLocks noGrp="1"/>
          </p:cNvSpPr>
          <p:nvPr>
            <p:ph sz="quarter" idx="22"/>
          </p:nvPr>
        </p:nvSpPr>
        <p:spPr/>
        <p:txBody>
          <a:bodyPr/>
          <a:lstStyle/>
          <a:p>
            <a:endParaRPr lang="en-AU"/>
          </a:p>
        </p:txBody>
      </p:sp>
      <p:pic>
        <p:nvPicPr>
          <p:cNvPr id="22" name="Picture 21">
            <a:extLst>
              <a:ext uri="{FF2B5EF4-FFF2-40B4-BE49-F238E27FC236}">
                <a16:creationId xmlns:a16="http://schemas.microsoft.com/office/drawing/2014/main" id="{9D3E0276-D194-449E-AB5B-1835F8A41644}"/>
              </a:ext>
            </a:extLst>
          </p:cNvPr>
          <p:cNvPicPr>
            <a:picLocks noChangeAspect="1"/>
          </p:cNvPicPr>
          <p:nvPr/>
        </p:nvPicPr>
        <p:blipFill>
          <a:blip r:embed="rId4"/>
          <a:stretch>
            <a:fillRect/>
          </a:stretch>
        </p:blipFill>
        <p:spPr>
          <a:xfrm>
            <a:off x="6256228" y="2114714"/>
            <a:ext cx="5332049" cy="3763799"/>
          </a:xfrm>
          <a:prstGeom prst="rect">
            <a:avLst/>
          </a:prstGeom>
        </p:spPr>
      </p:pic>
      <p:sp>
        <p:nvSpPr>
          <p:cNvPr id="24" name="TextBox 23">
            <a:extLst>
              <a:ext uri="{FF2B5EF4-FFF2-40B4-BE49-F238E27FC236}">
                <a16:creationId xmlns:a16="http://schemas.microsoft.com/office/drawing/2014/main" id="{0CF46A9D-2A0B-434C-8DB1-1723B3A8E24C}"/>
              </a:ext>
            </a:extLst>
          </p:cNvPr>
          <p:cNvSpPr txBox="1"/>
          <p:nvPr/>
        </p:nvSpPr>
        <p:spPr>
          <a:xfrm>
            <a:off x="2808514" y="979487"/>
            <a:ext cx="6096000" cy="646331"/>
          </a:xfrm>
          <a:prstGeom prst="rect">
            <a:avLst/>
          </a:prstGeom>
          <a:noFill/>
        </p:spPr>
        <p:txBody>
          <a:bodyPr wrap="square">
            <a:spAutoFit/>
          </a:bodyPr>
          <a:lstStyle/>
          <a:p>
            <a:r>
              <a:rPr lang="en-AU" dirty="0">
                <a:hlinkClick r:id="rId5"/>
              </a:rPr>
              <a:t>Hexagon - Dashboard - MineOperate Install Base (hexagonmining.com)</a:t>
            </a:r>
            <a:endParaRPr lang="en-AU" dirty="0"/>
          </a:p>
        </p:txBody>
      </p:sp>
    </p:spTree>
    <p:extLst>
      <p:ext uri="{BB962C8B-B14F-4D97-AF65-F5344CB8AC3E}">
        <p14:creationId xmlns:p14="http://schemas.microsoft.com/office/powerpoint/2010/main" val="28492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0926EE-E50F-4578-84E5-CB9FC9C79017}"/>
              </a:ext>
            </a:extLst>
          </p:cNvPr>
          <p:cNvSpPr>
            <a:spLocks noGrp="1"/>
          </p:cNvSpPr>
          <p:nvPr>
            <p:ph type="title"/>
          </p:nvPr>
        </p:nvSpPr>
        <p:spPr/>
        <p:txBody>
          <a:bodyPr/>
          <a:lstStyle/>
          <a:p>
            <a:r>
              <a:rPr lang="en-AU" dirty="0"/>
              <a:t>Active MineOperate Hardware</a:t>
            </a:r>
          </a:p>
        </p:txBody>
      </p:sp>
      <p:sp>
        <p:nvSpPr>
          <p:cNvPr id="4" name="Content Placeholder 3">
            <a:extLst>
              <a:ext uri="{FF2B5EF4-FFF2-40B4-BE49-F238E27FC236}">
                <a16:creationId xmlns:a16="http://schemas.microsoft.com/office/drawing/2014/main" id="{5EEE27B4-91AD-4782-BE10-6D4A1310D0B7}"/>
              </a:ext>
            </a:extLst>
          </p:cNvPr>
          <p:cNvSpPr>
            <a:spLocks noGrp="1"/>
          </p:cNvSpPr>
          <p:nvPr>
            <p:ph sz="quarter" idx="21"/>
          </p:nvPr>
        </p:nvSpPr>
        <p:spPr/>
        <p:txBody>
          <a:bodyPr/>
          <a:lstStyle/>
          <a:p>
            <a:endParaRPr lang="en-AU"/>
          </a:p>
        </p:txBody>
      </p:sp>
      <p:sp>
        <p:nvSpPr>
          <p:cNvPr id="5" name="Content Placeholder 4">
            <a:extLst>
              <a:ext uri="{FF2B5EF4-FFF2-40B4-BE49-F238E27FC236}">
                <a16:creationId xmlns:a16="http://schemas.microsoft.com/office/drawing/2014/main" id="{1B39BDBC-7232-4CE5-84F6-5B8C523C8ACF}"/>
              </a:ext>
            </a:extLst>
          </p:cNvPr>
          <p:cNvSpPr>
            <a:spLocks noGrp="1"/>
          </p:cNvSpPr>
          <p:nvPr>
            <p:ph sz="quarter" idx="22"/>
          </p:nvPr>
        </p:nvSpPr>
        <p:spPr/>
        <p:txBody>
          <a:bodyPr/>
          <a:lstStyle/>
          <a:p>
            <a:endParaRPr lang="en-AU"/>
          </a:p>
        </p:txBody>
      </p:sp>
      <p:sp>
        <p:nvSpPr>
          <p:cNvPr id="6" name="Text Placeholder 5">
            <a:extLst>
              <a:ext uri="{FF2B5EF4-FFF2-40B4-BE49-F238E27FC236}">
                <a16:creationId xmlns:a16="http://schemas.microsoft.com/office/drawing/2014/main" id="{CF5A568D-B7CB-43F8-8EB6-EFDEDC72A220}"/>
              </a:ext>
            </a:extLst>
          </p:cNvPr>
          <p:cNvSpPr>
            <a:spLocks noGrp="1"/>
          </p:cNvSpPr>
          <p:nvPr>
            <p:ph type="body" sz="quarter" idx="25"/>
          </p:nvPr>
        </p:nvSpPr>
        <p:spPr/>
        <p:txBody>
          <a:bodyPr/>
          <a:lstStyle/>
          <a:p>
            <a:r>
              <a:rPr lang="en-AU" dirty="0"/>
              <a:t>Hubs</a:t>
            </a:r>
          </a:p>
        </p:txBody>
      </p:sp>
      <p:sp>
        <p:nvSpPr>
          <p:cNvPr id="7" name="Text Placeholder 6">
            <a:extLst>
              <a:ext uri="{FF2B5EF4-FFF2-40B4-BE49-F238E27FC236}">
                <a16:creationId xmlns:a16="http://schemas.microsoft.com/office/drawing/2014/main" id="{96B22040-8FAA-45C8-A192-3D52F8162399}"/>
              </a:ext>
            </a:extLst>
          </p:cNvPr>
          <p:cNvSpPr>
            <a:spLocks noGrp="1"/>
          </p:cNvSpPr>
          <p:nvPr>
            <p:ph type="body" sz="quarter" idx="26"/>
          </p:nvPr>
        </p:nvSpPr>
        <p:spPr/>
        <p:txBody>
          <a:bodyPr/>
          <a:lstStyle/>
          <a:p>
            <a:r>
              <a:rPr lang="en-AU" dirty="0"/>
              <a:t>Panels</a:t>
            </a:r>
          </a:p>
        </p:txBody>
      </p:sp>
      <p:pic>
        <p:nvPicPr>
          <p:cNvPr id="13" name="Picture 12">
            <a:extLst>
              <a:ext uri="{FF2B5EF4-FFF2-40B4-BE49-F238E27FC236}">
                <a16:creationId xmlns:a16="http://schemas.microsoft.com/office/drawing/2014/main" id="{D4468218-8FAF-414C-936C-A38C48F9B0E4}"/>
              </a:ext>
            </a:extLst>
          </p:cNvPr>
          <p:cNvPicPr>
            <a:picLocks noChangeAspect="1"/>
          </p:cNvPicPr>
          <p:nvPr/>
        </p:nvPicPr>
        <p:blipFill>
          <a:blip r:embed="rId3"/>
          <a:stretch>
            <a:fillRect/>
          </a:stretch>
        </p:blipFill>
        <p:spPr>
          <a:xfrm>
            <a:off x="609599" y="2108777"/>
            <a:ext cx="5356800" cy="3092026"/>
          </a:xfrm>
          <a:prstGeom prst="rect">
            <a:avLst/>
          </a:prstGeom>
        </p:spPr>
      </p:pic>
      <p:pic>
        <p:nvPicPr>
          <p:cNvPr id="15" name="Picture 14">
            <a:extLst>
              <a:ext uri="{FF2B5EF4-FFF2-40B4-BE49-F238E27FC236}">
                <a16:creationId xmlns:a16="http://schemas.microsoft.com/office/drawing/2014/main" id="{EA4005E9-7E5D-484C-86F2-118CFDA909CB}"/>
              </a:ext>
            </a:extLst>
          </p:cNvPr>
          <p:cNvPicPr>
            <a:picLocks noChangeAspect="1"/>
          </p:cNvPicPr>
          <p:nvPr/>
        </p:nvPicPr>
        <p:blipFill>
          <a:blip r:embed="rId4"/>
          <a:stretch>
            <a:fillRect/>
          </a:stretch>
        </p:blipFill>
        <p:spPr>
          <a:xfrm>
            <a:off x="6226629" y="2572413"/>
            <a:ext cx="5356800" cy="2300989"/>
          </a:xfrm>
          <a:prstGeom prst="rect">
            <a:avLst/>
          </a:prstGeom>
        </p:spPr>
      </p:pic>
      <p:sp>
        <p:nvSpPr>
          <p:cNvPr id="16" name="TextBox 15">
            <a:extLst>
              <a:ext uri="{FF2B5EF4-FFF2-40B4-BE49-F238E27FC236}">
                <a16:creationId xmlns:a16="http://schemas.microsoft.com/office/drawing/2014/main" id="{2A264229-6AA6-4C6B-9E6E-B2212EBF481E}"/>
              </a:ext>
            </a:extLst>
          </p:cNvPr>
          <p:cNvSpPr txBox="1"/>
          <p:nvPr/>
        </p:nvSpPr>
        <p:spPr>
          <a:xfrm>
            <a:off x="2808514" y="979487"/>
            <a:ext cx="6096000" cy="646331"/>
          </a:xfrm>
          <a:prstGeom prst="rect">
            <a:avLst/>
          </a:prstGeom>
          <a:noFill/>
        </p:spPr>
        <p:txBody>
          <a:bodyPr wrap="square">
            <a:spAutoFit/>
          </a:bodyPr>
          <a:lstStyle/>
          <a:p>
            <a:r>
              <a:rPr lang="en-AU" dirty="0">
                <a:hlinkClick r:id="rId5"/>
              </a:rPr>
              <a:t>Hexagon - Dashboard - MineOperate Install Base (hexagonmining.com)</a:t>
            </a:r>
            <a:endParaRPr lang="en-AU" dirty="0"/>
          </a:p>
        </p:txBody>
      </p:sp>
    </p:spTree>
    <p:extLst>
      <p:ext uri="{BB962C8B-B14F-4D97-AF65-F5344CB8AC3E}">
        <p14:creationId xmlns:p14="http://schemas.microsoft.com/office/powerpoint/2010/main" val="1786450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11">
            <a:extLst>
              <a:ext uri="{FF2B5EF4-FFF2-40B4-BE49-F238E27FC236}">
                <a16:creationId xmlns:a16="http://schemas.microsoft.com/office/drawing/2014/main" id="{6D3AD1D6-6873-184A-B8E2-8E27B12CDF7E}"/>
              </a:ext>
            </a:extLst>
          </p:cNvPr>
          <p:cNvGraphicFramePr>
            <a:graphicFrameLocks/>
          </p:cNvGraphicFramePr>
          <p:nvPr>
            <p:extLst>
              <p:ext uri="{D42A27DB-BD31-4B8C-83A1-F6EECF244321}">
                <p14:modId xmlns:p14="http://schemas.microsoft.com/office/powerpoint/2010/main" val="1458281667"/>
              </p:ext>
            </p:extLst>
          </p:nvPr>
        </p:nvGraphicFramePr>
        <p:xfrm>
          <a:off x="612396" y="1107347"/>
          <a:ext cx="10870543" cy="4904294"/>
        </p:xfrm>
        <a:graphic>
          <a:graphicData uri="http://schemas.openxmlformats.org/drawingml/2006/table">
            <a:tbl>
              <a:tblPr firstRow="1" bandRow="1">
                <a:tableStyleId>{5C22544A-7EE6-4342-B048-85BDC9FD1C3A}</a:tableStyleId>
              </a:tblPr>
              <a:tblGrid>
                <a:gridCol w="2034551">
                  <a:extLst>
                    <a:ext uri="{9D8B030D-6E8A-4147-A177-3AD203B41FA5}">
                      <a16:colId xmlns:a16="http://schemas.microsoft.com/office/drawing/2014/main" val="3272397940"/>
                    </a:ext>
                  </a:extLst>
                </a:gridCol>
                <a:gridCol w="8835992">
                  <a:extLst>
                    <a:ext uri="{9D8B030D-6E8A-4147-A177-3AD203B41FA5}">
                      <a16:colId xmlns:a16="http://schemas.microsoft.com/office/drawing/2014/main" val="1554957054"/>
                    </a:ext>
                  </a:extLst>
                </a:gridCol>
              </a:tblGrid>
              <a:tr h="318781">
                <a:tc>
                  <a:txBody>
                    <a:bodyPr/>
                    <a:lstStyle/>
                    <a:p>
                      <a:pPr algn="l"/>
                      <a:r>
                        <a:rPr lang="en-US" sz="1400">
                          <a:latin typeface="Arial" panose="020B0604020202020204" pitchFamily="34" charset="0"/>
                          <a:cs typeface="Arial" panose="020B0604020202020204" pitchFamily="34" charset="0"/>
                        </a:rPr>
                        <a:t>Platform</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400">
                          <a:latin typeface="Arial" panose="020B0604020202020204" pitchFamily="34" charset="0"/>
                          <a:cs typeface="Arial" panose="020B0604020202020204" pitchFamily="34" charset="0"/>
                        </a:rPr>
                        <a:t>Details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67761"/>
                  </a:ext>
                </a:extLst>
              </a:tr>
              <a:tr h="104953">
                <a:tc gridSpan="2">
                  <a:txBody>
                    <a:bodyPr/>
                    <a:lstStyle/>
                    <a:p>
                      <a:pPr algn="l"/>
                      <a:endParaRPr lang="en-US" sz="10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de-CH"/>
                    </a:p>
                  </a:txBody>
                  <a:tcPr/>
                </a:tc>
                <a:extLst>
                  <a:ext uri="{0D108BD9-81ED-4DB2-BD59-A6C34878D82A}">
                    <a16:rowId xmlns:a16="http://schemas.microsoft.com/office/drawing/2014/main" val="3348401747"/>
                  </a:ext>
                </a:extLst>
              </a:tr>
              <a:tr h="4300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Core Hub</a:t>
                      </a:r>
                    </a:p>
                  </a:txBody>
                  <a:tcPr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Core hub is a purpose designed and built unit that has both LP and HP variants with a Quad core intel 1.9Ghz CPU, dual 802.11 a/b/g/ac Wi-Fi, single (LP) or dual (HP) GNSS receivers, 2 Ethernet ports, 3 CAN ports, 2 RS232 Serial ports, 1 RS232/RS422 port, 3 Digital inputs, 1 Digital output and 1 USB port.  It can also have a 4G Cellular or internal UHF radio as an option.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 wide 9-36V DC input power range that allows it to be used without specific power supplies.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has a small physical footprint of 22.6cm x 69cm x 16.3cm and a weight of just 2.075 kg making it suitable for mounting inside the cabs of most machines and is IP67 rated with an operating temperature range of -40°C to +60°C allowing it to be outside where required.  All connections use industry standard M12, M8 or TNC connectors.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LP variants are quickly identifiable by the light grey base plate while the HP variants are also easy to identify with a red base 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7118333"/>
                  </a:ext>
                </a:extLst>
              </a:tr>
            </a:tbl>
          </a:graphicData>
        </a:graphic>
      </p:graphicFrame>
      <p:sp>
        <p:nvSpPr>
          <p:cNvPr id="3" name="Title 2">
            <a:extLst>
              <a:ext uri="{FF2B5EF4-FFF2-40B4-BE49-F238E27FC236}">
                <a16:creationId xmlns:a16="http://schemas.microsoft.com/office/drawing/2014/main" id="{8A163F7A-3C13-E247-8AD3-EAA733503E4B}"/>
              </a:ext>
            </a:extLst>
          </p:cNvPr>
          <p:cNvSpPr>
            <a:spLocks noGrp="1"/>
          </p:cNvSpPr>
          <p:nvPr>
            <p:ph type="title"/>
          </p:nvPr>
        </p:nvSpPr>
        <p:spPr/>
        <p:txBody>
          <a:bodyPr/>
          <a:lstStyle/>
          <a:p>
            <a:r>
              <a:rPr lang="en-US"/>
              <a:t>Current </a:t>
            </a:r>
            <a:r>
              <a:rPr lang="en-US" err="1"/>
              <a:t>MineOperate</a:t>
            </a:r>
            <a:r>
              <a:rPr lang="en-US"/>
              <a:t> Hardware</a:t>
            </a:r>
          </a:p>
        </p:txBody>
      </p:sp>
      <p:pic>
        <p:nvPicPr>
          <p:cNvPr id="4" name="Picture 3" descr="A picture containing camera&#10;&#10;Description automatically generated">
            <a:extLst>
              <a:ext uri="{FF2B5EF4-FFF2-40B4-BE49-F238E27FC236}">
                <a16:creationId xmlns:a16="http://schemas.microsoft.com/office/drawing/2014/main" id="{B03A2E6E-7DC7-4512-98F3-9E9C2FEFA782}"/>
              </a:ext>
            </a:extLst>
          </p:cNvPr>
          <p:cNvPicPr>
            <a:picLocks noChangeAspect="1"/>
          </p:cNvPicPr>
          <p:nvPr/>
        </p:nvPicPr>
        <p:blipFill>
          <a:blip r:embed="rId2"/>
          <a:stretch>
            <a:fillRect/>
          </a:stretch>
        </p:blipFill>
        <p:spPr>
          <a:xfrm>
            <a:off x="2873087" y="3598876"/>
            <a:ext cx="3828133" cy="2058080"/>
          </a:xfrm>
          <a:prstGeom prst="rect">
            <a:avLst/>
          </a:prstGeom>
        </p:spPr>
      </p:pic>
      <p:pic>
        <p:nvPicPr>
          <p:cNvPr id="8" name="Picture 7" descr="A close up of a camera&#10;&#10;Description automatically generated">
            <a:extLst>
              <a:ext uri="{FF2B5EF4-FFF2-40B4-BE49-F238E27FC236}">
                <a16:creationId xmlns:a16="http://schemas.microsoft.com/office/drawing/2014/main" id="{13B36A04-5B07-4757-99A1-0B91AF2F4B4B}"/>
              </a:ext>
            </a:extLst>
          </p:cNvPr>
          <p:cNvPicPr>
            <a:picLocks noChangeAspect="1"/>
          </p:cNvPicPr>
          <p:nvPr/>
        </p:nvPicPr>
        <p:blipFill>
          <a:blip r:embed="rId3"/>
          <a:stretch>
            <a:fillRect/>
          </a:stretch>
        </p:blipFill>
        <p:spPr>
          <a:xfrm>
            <a:off x="7041430" y="3598876"/>
            <a:ext cx="3844119" cy="2041539"/>
          </a:xfrm>
          <a:prstGeom prst="rect">
            <a:avLst/>
          </a:prstGeom>
        </p:spPr>
      </p:pic>
    </p:spTree>
    <p:extLst>
      <p:ext uri="{BB962C8B-B14F-4D97-AF65-F5344CB8AC3E}">
        <p14:creationId xmlns:p14="http://schemas.microsoft.com/office/powerpoint/2010/main" val="24751779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794DA4-B143-4F60-BF7C-EA867C43D1FE}">
  <ds:schemaRefs>
    <ds:schemaRef ds:uri="6568a3ad-451c-4b1a-9f57-569f70b077cc"/>
    <ds:schemaRef ds:uri="fb6d4622-0c6b-43eb-b475-54af09eab3c9"/>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3.xml><?xml version="1.0" encoding="utf-8"?>
<ds:datastoreItem xmlns:ds="http://schemas.openxmlformats.org/officeDocument/2006/customXml" ds:itemID="{FCCA5156-E98D-4D78-89C1-4947EACCA29B}">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190</TotalTime>
  <Words>4219</Words>
  <Application>Microsoft Office PowerPoint</Application>
  <PresentationFormat>Widescreen</PresentationFormat>
  <Paragraphs>708</Paragraphs>
  <Slides>57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Open Sans</vt:lpstr>
      <vt:lpstr>Open Sans Light</vt:lpstr>
      <vt:lpstr>Office Theme</vt:lpstr>
      <vt:lpstr>PowerPoint Presentation</vt:lpstr>
      <vt:lpstr>Purpose</vt:lpstr>
      <vt:lpstr>MineOperate Field Hardware</vt:lpstr>
      <vt:lpstr>MineOperate Field Hardware</vt:lpstr>
      <vt:lpstr>MineOperate Field Hardware</vt:lpstr>
      <vt:lpstr>PowerPoint Presentation</vt:lpstr>
      <vt:lpstr>Active MineOperate Hardware </vt:lpstr>
      <vt:lpstr>Active MineOperate Hardware</vt:lpstr>
      <vt:lpstr>Current MineOperate Hardware</vt:lpstr>
      <vt:lpstr>Current MineOperate Hardware</vt:lpstr>
      <vt:lpstr>Current MineOperate Hardware</vt:lpstr>
      <vt:lpstr>Current MineOperate Hardware</vt:lpstr>
      <vt:lpstr>PowerPoint Presentation</vt:lpstr>
      <vt:lpstr>Current MineOperate Hardware</vt:lpstr>
      <vt:lpstr>Current MineOperate Hardware</vt:lpstr>
      <vt:lpstr>Current MineOperate Hardware</vt:lpstr>
      <vt:lpstr>Obsolete MineOperate Hardware</vt:lpstr>
      <vt:lpstr>Obsolete MineOperate Hardware</vt:lpstr>
      <vt:lpstr>Obsolete MineOperate Hardware</vt:lpstr>
      <vt:lpstr>Obsolete MineOperate Hardware</vt:lpstr>
      <vt:lpstr>Current MineOperate Hardware</vt:lpstr>
      <vt:lpstr>Obsolete MineOperate Hardware</vt:lpstr>
      <vt:lpstr>MineOperate Hardware - Questions</vt:lpstr>
      <vt:lpstr>MineOperate Hardware - Answers to Questions</vt:lpstr>
      <vt:lpstr>PowerPoint Presentation</vt:lpstr>
      <vt:lpstr>Current External Sensors</vt:lpstr>
      <vt:lpstr>Current External Sensors</vt:lpstr>
      <vt:lpstr>Current External Sensors</vt:lpstr>
      <vt:lpstr>Current External Sensors</vt:lpstr>
      <vt:lpstr>PowerPoint Presentation</vt:lpstr>
      <vt:lpstr>Antennas</vt:lpstr>
      <vt:lpstr>Antennas</vt:lpstr>
      <vt:lpstr>Antennas</vt:lpstr>
      <vt:lpstr>Antennas</vt:lpstr>
      <vt:lpstr>Antennas</vt:lpstr>
      <vt:lpstr>Antennas</vt:lpstr>
      <vt:lpstr>Antennas</vt:lpstr>
      <vt:lpstr>Current External Sensors and Questions </vt:lpstr>
      <vt:lpstr>Current External Sensors and Antennas - Questions </vt:lpstr>
      <vt:lpstr>PowerPoint Presentation</vt:lpstr>
      <vt:lpstr>Example System Configurations</vt:lpstr>
      <vt:lpstr>Example System Configurations</vt:lpstr>
      <vt:lpstr>Example System Configurations</vt:lpstr>
      <vt:lpstr>Example System Configurations</vt:lpstr>
      <vt:lpstr>Example System Configurations</vt:lpstr>
      <vt:lpstr>Example System Configurations</vt:lpstr>
      <vt:lpstr>Example System Configurations</vt:lpstr>
      <vt:lpstr>Example System Configurations</vt:lpstr>
      <vt:lpstr>Example System Configurations</vt:lpstr>
      <vt:lpstr>Example System Configurations</vt:lpstr>
      <vt:lpstr>Example System Configurations</vt:lpstr>
      <vt:lpstr>Example System Configurations</vt:lpstr>
      <vt:lpstr>PowerPoint Presentation</vt:lpstr>
      <vt:lpstr>Installation Hardware</vt:lpstr>
      <vt:lpstr>System Configurations - Questions  </vt:lpstr>
      <vt:lpstr>System Configurations - Answers to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HIRTZ Barbara</dc:creator>
  <cp:lastModifiedBy>SEPULVEDA Edgar</cp:lastModifiedBy>
  <cp:revision>369</cp:revision>
  <dcterms:created xsi:type="dcterms:W3CDTF">2019-10-14T10:28:52Z</dcterms:created>
  <dcterms:modified xsi:type="dcterms:W3CDTF">2022-10-09T06:23:55Z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Order">
    <vt:r8>2354200</vt:r8>
  </property>
  <property fmtid="{D5CDD505-2E9C-101B-9397-08002B2CF9AE}" pid="4" name="ComplianceAssetId">
    <vt:lpwstr/>
  </property>
  <property fmtid="{D5CDD505-2E9C-101B-9397-08002B2CF9AE}" pid="5" name="MediaServiceImageTags">
    <vt:lpwstr/>
  </property>
</Properties>
</file>